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04"/>
  </p:notesMasterIdLst>
  <p:handoutMasterIdLst>
    <p:handoutMasterId r:id="rId105"/>
  </p:handoutMasterIdLst>
  <p:sldIdLst>
    <p:sldId id="601" r:id="rId2"/>
    <p:sldId id="651" r:id="rId3"/>
    <p:sldId id="798" r:id="rId4"/>
    <p:sldId id="800" r:id="rId5"/>
    <p:sldId id="801" r:id="rId6"/>
    <p:sldId id="802" r:id="rId7"/>
    <p:sldId id="803" r:id="rId8"/>
    <p:sldId id="804" r:id="rId9"/>
    <p:sldId id="805" r:id="rId10"/>
    <p:sldId id="806" r:id="rId11"/>
    <p:sldId id="807" r:id="rId12"/>
    <p:sldId id="808" r:id="rId13"/>
    <p:sldId id="809" r:id="rId14"/>
    <p:sldId id="810" r:id="rId15"/>
    <p:sldId id="811" r:id="rId16"/>
    <p:sldId id="816" r:id="rId17"/>
    <p:sldId id="817" r:id="rId18"/>
    <p:sldId id="818" r:id="rId19"/>
    <p:sldId id="812" r:id="rId20"/>
    <p:sldId id="814" r:id="rId21"/>
    <p:sldId id="815" r:id="rId22"/>
    <p:sldId id="819" r:id="rId23"/>
    <p:sldId id="820" r:id="rId24"/>
    <p:sldId id="821" r:id="rId25"/>
    <p:sldId id="822" r:id="rId26"/>
    <p:sldId id="823" r:id="rId27"/>
    <p:sldId id="824" r:id="rId28"/>
    <p:sldId id="825" r:id="rId29"/>
    <p:sldId id="826" r:id="rId30"/>
    <p:sldId id="828" r:id="rId31"/>
    <p:sldId id="827" r:id="rId32"/>
    <p:sldId id="829" r:id="rId33"/>
    <p:sldId id="830" r:id="rId34"/>
    <p:sldId id="832" r:id="rId35"/>
    <p:sldId id="833" r:id="rId36"/>
    <p:sldId id="834" r:id="rId37"/>
    <p:sldId id="902" r:id="rId38"/>
    <p:sldId id="835" r:id="rId39"/>
    <p:sldId id="837" r:id="rId40"/>
    <p:sldId id="838" r:id="rId41"/>
    <p:sldId id="836" r:id="rId42"/>
    <p:sldId id="839" r:id="rId43"/>
    <p:sldId id="840" r:id="rId44"/>
    <p:sldId id="841" r:id="rId45"/>
    <p:sldId id="842" r:id="rId46"/>
    <p:sldId id="843" r:id="rId47"/>
    <p:sldId id="844" r:id="rId48"/>
    <p:sldId id="845" r:id="rId49"/>
    <p:sldId id="846" r:id="rId50"/>
    <p:sldId id="847" r:id="rId51"/>
    <p:sldId id="848" r:id="rId52"/>
    <p:sldId id="849" r:id="rId53"/>
    <p:sldId id="850" r:id="rId54"/>
    <p:sldId id="851" r:id="rId55"/>
    <p:sldId id="854" r:id="rId56"/>
    <p:sldId id="855" r:id="rId57"/>
    <p:sldId id="856" r:id="rId58"/>
    <p:sldId id="857" r:id="rId59"/>
    <p:sldId id="858" r:id="rId60"/>
    <p:sldId id="859" r:id="rId61"/>
    <p:sldId id="860" r:id="rId62"/>
    <p:sldId id="869" r:id="rId63"/>
    <p:sldId id="861" r:id="rId64"/>
    <p:sldId id="862" r:id="rId65"/>
    <p:sldId id="863" r:id="rId66"/>
    <p:sldId id="864" r:id="rId67"/>
    <p:sldId id="865" r:id="rId68"/>
    <p:sldId id="866" r:id="rId69"/>
    <p:sldId id="870" r:id="rId70"/>
    <p:sldId id="871" r:id="rId71"/>
    <p:sldId id="872" r:id="rId72"/>
    <p:sldId id="873" r:id="rId73"/>
    <p:sldId id="852" r:id="rId74"/>
    <p:sldId id="874" r:id="rId75"/>
    <p:sldId id="875" r:id="rId76"/>
    <p:sldId id="876" r:id="rId77"/>
    <p:sldId id="877" r:id="rId78"/>
    <p:sldId id="878" r:id="rId79"/>
    <p:sldId id="879" r:id="rId80"/>
    <p:sldId id="880" r:id="rId81"/>
    <p:sldId id="881" r:id="rId82"/>
    <p:sldId id="882" r:id="rId83"/>
    <p:sldId id="883" r:id="rId84"/>
    <p:sldId id="884" r:id="rId85"/>
    <p:sldId id="853" r:id="rId86"/>
    <p:sldId id="885" r:id="rId87"/>
    <p:sldId id="886" r:id="rId88"/>
    <p:sldId id="887" r:id="rId89"/>
    <p:sldId id="888" r:id="rId90"/>
    <p:sldId id="889" r:id="rId91"/>
    <p:sldId id="891" r:id="rId92"/>
    <p:sldId id="890" r:id="rId93"/>
    <p:sldId id="892" r:id="rId94"/>
    <p:sldId id="894" r:id="rId95"/>
    <p:sldId id="895" r:id="rId96"/>
    <p:sldId id="896" r:id="rId97"/>
    <p:sldId id="897" r:id="rId98"/>
    <p:sldId id="899" r:id="rId99"/>
    <p:sldId id="900" r:id="rId100"/>
    <p:sldId id="901" r:id="rId101"/>
    <p:sldId id="898" r:id="rId102"/>
    <p:sldId id="415" r:id="rId103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016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4472C4"/>
    <a:srgbClr val="70AD47"/>
    <a:srgbClr val="FFFFFF"/>
    <a:srgbClr val="CC9900"/>
    <a:srgbClr val="663300"/>
    <a:srgbClr val="996633"/>
    <a:srgbClr val="FFCC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4660" autoAdjust="0"/>
  </p:normalViewPr>
  <p:slideViewPr>
    <p:cSldViewPr>
      <p:cViewPr varScale="1">
        <p:scale>
          <a:sx n="104" d="100"/>
          <a:sy n="104" d="100"/>
        </p:scale>
        <p:origin x="408" y="90"/>
      </p:cViewPr>
      <p:guideLst>
        <p:guide pos="301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26" y="28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9535C37C-773D-4EC6-B3DC-EC0F21356BF0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7" y="6457411"/>
            <a:ext cx="4302625" cy="340265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9D1538B2-7257-4237-BD53-054BC4640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445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>
              <a:defRPr sz="1200"/>
            </a:lvl1pPr>
          </a:lstStyle>
          <a:p>
            <a:fld id="{71D3E54D-0D33-4AC7-A84A-959F17CB4AD3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5" y="3228897"/>
            <a:ext cx="7941310" cy="3058954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3988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r">
              <a:defRPr sz="1200"/>
            </a:lvl1pPr>
          </a:lstStyle>
          <a:p>
            <a:fld id="{A846B1F7-9BA0-4ECA-A451-406532499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860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8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40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69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600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9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4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55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215"/>
            </a:lvl1pPr>
            <a:lvl2pPr marL="422041" indent="0" algn="ctr">
              <a:buNone/>
              <a:defRPr sz="1846"/>
            </a:lvl2pPr>
            <a:lvl3pPr marL="844083" indent="0" algn="ctr">
              <a:buNone/>
              <a:defRPr sz="1662"/>
            </a:lvl3pPr>
            <a:lvl4pPr marL="1266124" indent="0" algn="ctr">
              <a:buNone/>
              <a:defRPr sz="1477"/>
            </a:lvl4pPr>
            <a:lvl5pPr marL="1688165" indent="0" algn="ctr">
              <a:buNone/>
              <a:defRPr sz="1477"/>
            </a:lvl5pPr>
            <a:lvl6pPr marL="2110207" indent="0" algn="ctr">
              <a:buNone/>
              <a:defRPr sz="1477"/>
            </a:lvl6pPr>
            <a:lvl7pPr marL="2532248" indent="0" algn="ctr">
              <a:buNone/>
              <a:defRPr sz="1477"/>
            </a:lvl7pPr>
            <a:lvl8pPr marL="2954289" indent="0" algn="ctr">
              <a:buNone/>
              <a:defRPr sz="1477"/>
            </a:lvl8pPr>
            <a:lvl9pPr marL="3376331" indent="0" algn="ctr">
              <a:buNone/>
              <a:defRPr sz="1477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49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2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41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8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31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1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EADPLAY2\Downloads\시그니춰2\기초과학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6527800"/>
            <a:ext cx="13700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\\Head-pc\db\0문서0\1.진행문서\130604_코드체이서 ppt자료_C\ppt소스\중이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6397625"/>
            <a:ext cx="715962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7" y="44624"/>
            <a:ext cx="7848872" cy="504825"/>
          </a:xfrm>
          <a:prstGeom prst="rect">
            <a:avLst/>
          </a:prstGeom>
        </p:spPr>
        <p:txBody>
          <a:bodyPr/>
          <a:lstStyle>
            <a:lvl1pPr algn="l">
              <a:defRPr i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980728"/>
            <a:ext cx="8374062" cy="5111750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33427168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9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2705293" y="6546931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04" dirty="0"/>
              <a:t>- </a:t>
            </a:r>
            <a:fld id="{5733F733-A97E-45C7-8208-292F002894F6}" type="slidenum">
              <a:rPr lang="ko-KR" altLang="en-US" sz="1004" smtClean="0"/>
              <a:pPr algn="r"/>
              <a:t>‹#›</a:t>
            </a:fld>
            <a:r>
              <a:rPr lang="ko-KR" altLang="en-US" sz="1004" dirty="0"/>
              <a:t> </a:t>
            </a:r>
            <a:r>
              <a:rPr lang="en-US" altLang="ko-KR" sz="1004" dirty="0"/>
              <a:t>-</a:t>
            </a:r>
            <a:endParaRPr lang="ko-KR" altLang="en-US" sz="1004" dirty="0"/>
          </a:p>
        </p:txBody>
      </p:sp>
    </p:spTree>
    <p:extLst>
      <p:ext uri="{BB962C8B-B14F-4D97-AF65-F5344CB8AC3E}">
        <p14:creationId xmlns:p14="http://schemas.microsoft.com/office/powerpoint/2010/main" val="237797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4" r:id="rId4"/>
    <p:sldLayoutId id="2147483702" r:id="rId5"/>
    <p:sldLayoutId id="2147483703" r:id="rId6"/>
    <p:sldLayoutId id="2147483704" r:id="rId7"/>
  </p:sldLayoutIdLst>
  <p:txStyles>
    <p:titleStyle>
      <a:lvl1pPr algn="l" defTabSz="844083" rtl="0" eaLnBrk="1" latinLnBrk="1" hangingPunct="1">
        <a:lnSpc>
          <a:spcPct val="90000"/>
        </a:lnSpc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1021" indent="-211021" algn="l" defTabSz="844083" rtl="0" eaLnBrk="1" latinLnBrk="1" hangingPunct="1">
        <a:lnSpc>
          <a:spcPct val="90000"/>
        </a:lnSpc>
        <a:spcBef>
          <a:spcPts val="923"/>
        </a:spcBef>
        <a:buFont typeface="Arial" panose="020B0604020202020204" pitchFamily="34" charset="0"/>
        <a:buChar char="•"/>
        <a:defRPr sz="2585" kern="1200">
          <a:solidFill>
            <a:schemeClr val="tx1"/>
          </a:solidFill>
          <a:latin typeface="+mn-lt"/>
          <a:ea typeface="+mn-ea"/>
          <a:cs typeface="+mn-cs"/>
        </a:defRPr>
      </a:lvl1pPr>
      <a:lvl2pPr marL="633062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3.xml"/><Relationship Id="rId7" Type="http://schemas.openxmlformats.org/officeDocument/2006/relationships/image" Target="../media/image5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1.pn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6.xml"/><Relationship Id="rId7" Type="http://schemas.openxmlformats.org/officeDocument/2006/relationships/image" Target="../media/image7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.jpeg"/><Relationship Id="rId10" Type="http://schemas.openxmlformats.org/officeDocument/2006/relationships/image" Target="../media/image75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1.png"/><Relationship Id="rId5" Type="http://schemas.openxmlformats.org/officeDocument/2006/relationships/image" Target="../media/image77.png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.jpe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phacentaury-github/ReactionGUI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5.xml"/><Relationship Id="rId7" Type="http://schemas.openxmlformats.org/officeDocument/2006/relationships/image" Target="../media/image11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jpe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15.png"/><Relationship Id="rId4" Type="http://schemas.openxmlformats.org/officeDocument/2006/relationships/tags" Target="../tags/tag16.xml"/><Relationship Id="rId9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3.png"/><Relationship Id="rId7" Type="http://schemas.openxmlformats.org/officeDocument/2006/relationships/image" Target="../media/image13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24.png"/><Relationship Id="rId9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51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50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149.png"/><Relationship Id="rId5" Type="http://schemas.openxmlformats.org/officeDocument/2006/relationships/tags" Target="../tags/tag21.xml"/><Relationship Id="rId10" Type="http://schemas.openxmlformats.org/officeDocument/2006/relationships/image" Target="../media/image148.png"/><Relationship Id="rId4" Type="http://schemas.openxmlformats.org/officeDocument/2006/relationships/tags" Target="../tags/tag20.xml"/><Relationship Id="rId9" Type="http://schemas.openxmlformats.org/officeDocument/2006/relationships/image" Target="../media/image147.png"/><Relationship Id="rId14" Type="http://schemas.openxmlformats.org/officeDocument/2006/relationships/image" Target="../media/image15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tags" Target="../tags/tag25.xml"/><Relationship Id="rId7" Type="http://schemas.openxmlformats.org/officeDocument/2006/relationships/image" Target="../media/image7.jpeg"/><Relationship Id="rId12" Type="http://schemas.openxmlformats.org/officeDocument/2006/relationships/image" Target="../media/image14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47.png"/><Relationship Id="rId5" Type="http://schemas.openxmlformats.org/officeDocument/2006/relationships/tags" Target="../tags/tag27.xml"/><Relationship Id="rId10" Type="http://schemas.openxmlformats.org/officeDocument/2006/relationships/image" Target="../media/image149.png"/><Relationship Id="rId4" Type="http://schemas.openxmlformats.org/officeDocument/2006/relationships/tags" Target="../tags/tag26.xml"/><Relationship Id="rId9" Type="http://schemas.openxmlformats.org/officeDocument/2006/relationships/image" Target="../media/image1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3.png"/><Relationship Id="rId3" Type="http://schemas.openxmlformats.org/officeDocument/2006/relationships/tags" Target="../tags/tag30.xml"/><Relationship Id="rId7" Type="http://schemas.openxmlformats.org/officeDocument/2006/relationships/image" Target="../media/image7.jpeg"/><Relationship Id="rId12" Type="http://schemas.openxmlformats.org/officeDocument/2006/relationships/image" Target="../media/image11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4.png"/><Relationship Id="rId5" Type="http://schemas.openxmlformats.org/officeDocument/2006/relationships/tags" Target="../tags/tag32.xml"/><Relationship Id="rId10" Type="http://schemas.openxmlformats.org/officeDocument/2006/relationships/image" Target="../media/image113.png"/><Relationship Id="rId4" Type="http://schemas.openxmlformats.org/officeDocument/2006/relationships/tags" Target="../tags/tag31.xml"/><Relationship Id="rId9" Type="http://schemas.openxmlformats.org/officeDocument/2006/relationships/image" Target="../media/image112.png"/><Relationship Id="rId14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150.png"/><Relationship Id="rId4" Type="http://schemas.openxmlformats.org/officeDocument/2006/relationships/image" Target="../media/image1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8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129"/>
            <a:ext cx="9144000" cy="65447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641079" y="6459417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560409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_x449727368" descr="EMB000032d0117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527067"/>
            <a:ext cx="2902152" cy="68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부제목 2"/>
          <p:cNvSpPr txBox="1">
            <a:spLocks/>
          </p:cNvSpPr>
          <p:nvPr/>
        </p:nvSpPr>
        <p:spPr bwMode="white">
          <a:xfrm>
            <a:off x="1443831" y="4135880"/>
            <a:ext cx="6256338" cy="43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atinLnBrk="0"/>
            <a:r>
              <a:rPr lang="en-US" altLang="ko-KR" sz="2000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Young-Ho Song</a:t>
            </a:r>
            <a:endParaRPr lang="ko-KR" altLang="en-US" sz="20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47D54-A0A3-A548-9937-ED2B16B0FD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0" y="72381"/>
            <a:ext cx="3949700" cy="6673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980" y="2195948"/>
            <a:ext cx="89885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 Introduction to direct nuclear reactions </a:t>
            </a:r>
            <a:endParaRPr lang="en-US" altLang="ko-KR" sz="1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2654" y="4653136"/>
            <a:ext cx="3538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2021.02.22~26</a:t>
            </a:r>
          </a:p>
          <a:p>
            <a:pPr algn="ctr"/>
            <a:r>
              <a:rPr lang="ko-KR" altLang="en-US" b="1" dirty="0" smtClean="0"/>
              <a:t>라온활용학교 </a:t>
            </a:r>
            <a:r>
              <a:rPr lang="en-US" altLang="ko-KR" b="1" dirty="0" smtClean="0"/>
              <a:t>@ on-line</a:t>
            </a:r>
          </a:p>
          <a:p>
            <a:pPr algn="ctr"/>
            <a:r>
              <a:rPr lang="en-US" altLang="ko-KR" b="1" dirty="0"/>
              <a:t>https://indico.ibs.re.kr/event/403/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477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020" y="3984503"/>
            <a:ext cx="181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Fig. 3.1)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73112"/>
            <a:ext cx="4032448" cy="277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858811" y="2460457"/>
            <a:ext cx="310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Incident wave + scattered wave</a:t>
            </a:r>
          </a:p>
          <a:p>
            <a:endParaRPr lang="en-US" altLang="ko-KR" dirty="0"/>
          </a:p>
          <a:p>
            <a:r>
              <a:rPr lang="en-US" altLang="ko-KR" dirty="0" smtClean="0"/>
              <a:t>f : Scattering amplitude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f=0 , if there is no potential</a:t>
            </a:r>
            <a:endParaRPr lang="ko-KR" altLang="en-US" dirty="0"/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1691675"/>
            <a:ext cx="4152503" cy="85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43886" y="990716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interaction have finite range,</a:t>
            </a:r>
          </a:p>
          <a:p>
            <a:r>
              <a:rPr lang="en-US" altLang="ko-KR" dirty="0" smtClean="0"/>
              <a:t>Asymptotic boundary condition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23072" y="4460674"/>
            <a:ext cx="520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Then incident flux and scattered flux at large distance </a:t>
            </a:r>
            <a:endParaRPr lang="ko-KR" altLang="en-US" dirty="0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27" y="5085184"/>
            <a:ext cx="3312367" cy="82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47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1196752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CCFULL code compute fusion cross section</a:t>
            </a:r>
          </a:p>
          <a:p>
            <a:r>
              <a:rPr lang="en-US" altLang="ko-KR" dirty="0" smtClean="0"/>
              <a:t>By solving </a:t>
            </a:r>
            <a:r>
              <a:rPr lang="en-US" altLang="ko-KR" dirty="0" smtClean="0">
                <a:solidFill>
                  <a:srgbClr val="0000FF"/>
                </a:solidFill>
              </a:rPr>
              <a:t>Coupled Channel equation</a:t>
            </a:r>
          </a:p>
          <a:p>
            <a:r>
              <a:rPr lang="en-US" altLang="ko-KR" dirty="0" smtClean="0"/>
              <a:t>With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Fusion cross section ~ sum of penetration probability in each channels</a:t>
            </a:r>
          </a:p>
          <a:p>
            <a:endParaRPr lang="en-US" altLang="ko-KR" dirty="0"/>
          </a:p>
          <a:p>
            <a:r>
              <a:rPr lang="en-US" altLang="ko-KR" dirty="0" smtClean="0"/>
              <a:t>CCFULL can include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Excited states in Rotor model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Excited states in </a:t>
            </a:r>
            <a:r>
              <a:rPr lang="en-US" altLang="ko-KR" dirty="0" smtClean="0"/>
              <a:t>Vibration </a:t>
            </a:r>
            <a:r>
              <a:rPr lang="en-US" altLang="ko-KR" dirty="0"/>
              <a:t>model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653136"/>
            <a:ext cx="7316282" cy="11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6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4" y="823761"/>
            <a:ext cx="4986176" cy="55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555"/>
            <a:ext cx="9144000" cy="52828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224987" y="3000487"/>
            <a:ext cx="2787173" cy="717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84180"/>
            <a:r>
              <a:rPr lang="en-US" altLang="ko-KR" sz="406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34" charset="-127"/>
                <a:ea typeface="맑은 고딕" panose="020B0503020000020004" pitchFamily="34" charset="-127"/>
              </a:rPr>
              <a:t>Thank you</a:t>
            </a:r>
            <a:endParaRPr lang="ko-KR" altLang="en-US" sz="4062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50631" y="3397469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6605176" y="3399892"/>
            <a:ext cx="1888830" cy="0"/>
          </a:xfrm>
          <a:prstGeom prst="line">
            <a:avLst/>
          </a:prstGeom>
          <a:ln w="57150">
            <a:solidFill>
              <a:schemeClr val="bg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56" y="2526719"/>
            <a:ext cx="7164288" cy="83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0125" y="2060848"/>
            <a:ext cx="449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for the scattering into solid angle </a:t>
            </a:r>
            <a:endParaRPr lang="ko-KR" altLang="en-US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3654316"/>
            <a:ext cx="3240359" cy="147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3568" y="3789040"/>
            <a:ext cx="244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Differential 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77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65" y="1340768"/>
            <a:ext cx="8280920" cy="27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Partial wave expansion, phase shift, S-matrix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6192688" cy="102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80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16" y="1412776"/>
            <a:ext cx="2674524" cy="55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069" y="1169187"/>
            <a:ext cx="24765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53285" y="1674338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Sommerfeld</a:t>
            </a:r>
            <a:r>
              <a:rPr lang="en-US" altLang="ko-KR" dirty="0" smtClean="0"/>
              <a:t> parameter</a:t>
            </a:r>
            <a:endParaRPr lang="ko-KR" altLang="en-US" dirty="0"/>
          </a:p>
        </p:txBody>
      </p:sp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73" y="2043670"/>
            <a:ext cx="35909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00273" y="4248927"/>
            <a:ext cx="3693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 particle wave function</a:t>
            </a:r>
          </a:p>
          <a:p>
            <a:r>
              <a:rPr lang="en-US" altLang="ko-KR" dirty="0" smtClean="0"/>
              <a:t>Spherical Bessel (Neumann) function </a:t>
            </a:r>
          </a:p>
          <a:p>
            <a:r>
              <a:rPr lang="en-US" altLang="ko-KR" dirty="0" smtClean="0"/>
              <a:t>with eta=0, V=0</a:t>
            </a:r>
            <a:endParaRPr lang="ko-KR" altLang="en-US" dirty="0"/>
          </a:p>
        </p:txBody>
      </p:sp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06886"/>
            <a:ext cx="2911661" cy="61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2621553"/>
            <a:ext cx="39909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78" y="3455888"/>
            <a:ext cx="686752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41" y="4166290"/>
            <a:ext cx="3977010" cy="7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098357" y="504004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Coulomb phase shift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86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3" y="1318522"/>
            <a:ext cx="6840760" cy="33097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0"/>
            <a:ext cx="6770904" cy="75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12776"/>
            <a:ext cx="7030431" cy="1629002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04710"/>
            <a:ext cx="30003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646" y="3604710"/>
            <a:ext cx="42641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Nuclear S-matrix, phase-shift</a:t>
            </a:r>
          </a:p>
          <a:p>
            <a:endParaRPr lang="en-US" altLang="ko-KR" dirty="0"/>
          </a:p>
          <a:p>
            <a:r>
              <a:rPr lang="en-US" altLang="ko-KR" dirty="0" smtClean="0"/>
              <a:t>Nuclear S-matrix is </a:t>
            </a:r>
            <a:r>
              <a:rPr lang="en-US" altLang="ko-KR" dirty="0" smtClean="0">
                <a:solidFill>
                  <a:srgbClr val="FF0000"/>
                </a:solidFill>
              </a:rPr>
              <a:t>not </a:t>
            </a:r>
            <a:r>
              <a:rPr lang="en-US" altLang="ko-KR" dirty="0" smtClean="0"/>
              <a:t>the same as the phase shift without Coulomb interaction.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Coulomb phase shifts are included in the </a:t>
            </a:r>
          </a:p>
          <a:p>
            <a:r>
              <a:rPr lang="en-US" altLang="ko-KR" dirty="0" smtClean="0"/>
              <a:t>Coulomb wave functions.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Coulomb + Nuclear Scattering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64901"/>
            <a:ext cx="5760640" cy="1896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43" y="3429975"/>
            <a:ext cx="5820587" cy="790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221088"/>
            <a:ext cx="7264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Full phase shift= (Coulomb phase shift)+ (Nuclear phase shift)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Coulomb scattering, one have to use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(fully summed) Coulomb scattering amplitude 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For nuclear scattering amplitude, partial wave expansion is usually good.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(truncate L &lt;- short range of nuclear interaction)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Interference between Coulomb and nuclear scattering amplitude.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22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6780"/>
            <a:ext cx="3744416" cy="4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00125"/>
            <a:ext cx="6264696" cy="10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5536" y="2685103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(total cross section)=(elastic cross section)+(reaction cross section) </a:t>
            </a:r>
          </a:p>
          <a:p>
            <a:endParaRPr lang="en-US" altLang="ko-KR" dirty="0"/>
          </a:p>
          <a:p>
            <a:r>
              <a:rPr lang="en-US" altLang="ko-KR" dirty="0"/>
              <a:t>(reaction cross section) describe the disappearance of flux </a:t>
            </a:r>
            <a:r>
              <a:rPr lang="en-US" altLang="ko-KR" dirty="0" smtClean="0"/>
              <a:t>from elastic channel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~ </a:t>
            </a:r>
            <a:r>
              <a:rPr lang="en-US" altLang="ko-KR" dirty="0"/>
              <a:t>absorption </a:t>
            </a:r>
            <a:r>
              <a:rPr lang="en-US" altLang="ko-KR" dirty="0" smtClean="0"/>
              <a:t>                                                                                     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8436" y="4019551"/>
            <a:ext cx="712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cross section = ratio between (incident flux) and (disappeared flux)</a:t>
            </a:r>
            <a:endParaRPr lang="ko-KR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50246"/>
            <a:ext cx="4248472" cy="965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05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327928"/>
            <a:ext cx="5791998" cy="420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2240" y="3409960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interpret</a:t>
            </a:r>
          </a:p>
          <a:p>
            <a:r>
              <a:rPr lang="en-US" altLang="ko-KR" dirty="0" smtClean="0"/>
              <a:t>S-matrix as a</a:t>
            </a:r>
          </a:p>
          <a:p>
            <a:r>
              <a:rPr lang="en-US" altLang="ko-KR" dirty="0" smtClean="0"/>
              <a:t>Reflection coefficient.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5160739"/>
            <a:ext cx="243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Reflection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588" y="5530071"/>
            <a:ext cx="251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absorption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6588" y="6073562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J.Tostevin’s</a:t>
            </a:r>
            <a:r>
              <a:rPr lang="en-US" altLang="ko-KR" dirty="0" smtClean="0"/>
              <a:t> slide)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Short review Scattering theory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How to get S-matrix, phase shift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Solve Schrodinger equation with interaction for wave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Extract S-matrix, phase shift from the asymptotic form of the solution.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67" y="2053228"/>
            <a:ext cx="3671800" cy="7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47" y="2105391"/>
            <a:ext cx="4359020" cy="69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9552" y="2978252"/>
            <a:ext cx="7175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Numerical Solution of Schrodinger equation (</a:t>
            </a:r>
            <a:r>
              <a:rPr lang="en-US" altLang="ko-KR" dirty="0" err="1" smtClean="0"/>
              <a:t>Runge-Kutta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Numerov</a:t>
            </a:r>
            <a:r>
              <a:rPr lang="en-US" altLang="ko-KR" dirty="0" smtClean="0"/>
              <a:t>…)</a:t>
            </a:r>
          </a:p>
          <a:p>
            <a:r>
              <a:rPr lang="en-US" altLang="ko-KR" dirty="0" smtClean="0"/>
              <a:t>With boundary condition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0" y="3777074"/>
            <a:ext cx="30099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992" y="3800828"/>
            <a:ext cx="2247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86" y="4358190"/>
            <a:ext cx="6806153" cy="64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1" y="5336955"/>
            <a:ext cx="29527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82" y="5091578"/>
            <a:ext cx="3231741" cy="14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81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497314" y="729548"/>
            <a:ext cx="2363147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15" b="1" dirty="0"/>
              <a:t>사업 개요 및 내용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4306" y="645609"/>
            <a:ext cx="617478" cy="6036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323" b="1" dirty="0">
                <a:solidFill>
                  <a:srgbClr val="002060"/>
                </a:solidFill>
              </a:rPr>
              <a:t>01</a:t>
            </a:r>
            <a:endParaRPr lang="ko-KR" altLang="en-US" sz="3323" b="1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42742" y="725903"/>
            <a:ext cx="195117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15" b="1">
                <a:solidFill>
                  <a:srgbClr val="002060"/>
                </a:solidFill>
              </a:rPr>
              <a:t>사업 일반현황</a:t>
            </a:r>
            <a:endParaRPr lang="ko-KR" altLang="en-US" sz="2215" b="1" dirty="0">
              <a:solidFill>
                <a:srgbClr val="00206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27818" y="545122"/>
            <a:ext cx="7911651" cy="669165"/>
            <a:chOff x="680136" y="304798"/>
            <a:chExt cx="8570955" cy="72492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3" t="9129" r="7295" b="84985"/>
            <a:stretch/>
          </p:blipFill>
          <p:spPr>
            <a:xfrm>
              <a:off x="680136" y="304798"/>
              <a:ext cx="8570955" cy="72492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96782" y="461319"/>
              <a:ext cx="1400036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b="1" dirty="0">
                  <a:solidFill>
                    <a:schemeClr val="bg1"/>
                  </a:solidFill>
                  <a:latin typeface="+mn-ea"/>
                </a:rPr>
                <a:t>1. </a:t>
              </a:r>
              <a:r>
                <a:rPr lang="ko-KR" altLang="en-US" sz="1662" b="1" dirty="0">
                  <a:solidFill>
                    <a:schemeClr val="bg1"/>
                  </a:solidFill>
                  <a:latin typeface="+mn-ea"/>
                </a:rPr>
                <a:t>일반현황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108947" y="477796"/>
              <a:ext cx="1921012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62" b="1"/>
                <a:t>사업개요 및 내용</a:t>
              </a:r>
            </a:p>
          </p:txBody>
        </p:sp>
      </p:grpSp>
      <p:cxnSp>
        <p:nvCxnSpPr>
          <p:cNvPr id="48" name="직선 연결선 47"/>
          <p:cNvCxnSpPr/>
          <p:nvPr/>
        </p:nvCxnSpPr>
        <p:spPr>
          <a:xfrm>
            <a:off x="628635" y="2376275"/>
            <a:ext cx="7836675" cy="0"/>
          </a:xfrm>
          <a:prstGeom prst="line">
            <a:avLst/>
          </a:prstGeom>
          <a:ln w="28575"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8634" y="1800454"/>
            <a:ext cx="2613216" cy="546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r>
              <a:rPr lang="ko-KR" altLang="en-US" sz="2954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5576" y="2420888"/>
            <a:ext cx="771824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DWBA and Coupled Channel method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Elastic, Inelastic, Transfer</a:t>
            </a:r>
            <a:endParaRPr lang="en-US" altLang="ko-KR" sz="738" b="1" dirty="0" smtClean="0">
              <a:solidFill>
                <a:srgbClr val="0000A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 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4.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Break up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CDCC,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ADWA </a:t>
            </a:r>
            <a:endParaRPr lang="en-US" altLang="ko-KR" sz="2215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Knock out,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Fusion </a:t>
            </a:r>
            <a:endParaRPr lang="en-US" altLang="ko-KR" sz="2215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PART</a:t>
            </a:r>
            <a:r>
              <a:rPr lang="ko-KR" altLang="en-US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6</a:t>
            </a:r>
            <a:r>
              <a:rPr lang="en-US" altLang="ko-KR" sz="2215" b="1" dirty="0" smtClean="0">
                <a:solidFill>
                  <a:srgbClr val="0000A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en-US" altLang="ko-KR" sz="2215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Summary</a:t>
            </a:r>
            <a:endParaRPr lang="en-US" altLang="ko-KR" sz="2215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1176" y="438402"/>
            <a:ext cx="8069520" cy="996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7360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1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639685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DWBA and Coupled Channel method</a:t>
            </a:r>
          </a:p>
        </p:txBody>
      </p:sp>
    </p:spTree>
    <p:extLst>
      <p:ext uri="{BB962C8B-B14F-4D97-AF65-F5344CB8AC3E}">
        <p14:creationId xmlns:p14="http://schemas.microsoft.com/office/powerpoint/2010/main" val="22187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869138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 to now we only considered elastic channel. </a:t>
            </a:r>
          </a:p>
          <a:p>
            <a:r>
              <a:rPr lang="en-US" altLang="ko-KR" dirty="0" smtClean="0"/>
              <a:t>How to compute non-elastic reaction?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Extend the concept of   S-matrix to multi-channel.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557253"/>
            <a:ext cx="7039957" cy="141942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7544" y="2347185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(Mass) partition : projectile (</a:t>
            </a:r>
            <a:r>
              <a:rPr lang="en-US" altLang="ko-KR" dirty="0" err="1" smtClean="0"/>
              <a:t>Zp,Ap</a:t>
            </a:r>
            <a:r>
              <a:rPr lang="en-US" altLang="ko-KR" dirty="0" smtClean="0"/>
              <a:t>) and target (</a:t>
            </a:r>
            <a:r>
              <a:rPr lang="en-US" altLang="ko-KR" dirty="0" err="1" smtClean="0"/>
              <a:t>Zt,At</a:t>
            </a:r>
            <a:r>
              <a:rPr lang="en-US" altLang="ko-KR" dirty="0" smtClean="0"/>
              <a:t>) combination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Channels : projectile and target quantum states  (spin, parity, excited states 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576" y="5157192"/>
            <a:ext cx="424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the same way, S-matrix becomes matrix.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0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921507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Simplification of many-body wave function 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sum of channel wave functions </a:t>
            </a:r>
          </a:p>
          <a:p>
            <a:r>
              <a:rPr lang="en-US" altLang="ko-KR" dirty="0" smtClean="0"/>
              <a:t>    (bound state wave functions of projectile and target)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and (wave function for relative motion)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Relative wave function determine the flux  </a:t>
            </a:r>
            <a:r>
              <a:rPr lang="en-US" altLang="ko-KR" dirty="0" smtClean="0">
                <a:sym typeface="Wingdings" panose="05000000000000000000" pitchFamily="2" charset="2"/>
              </a:rPr>
              <a:t> cross section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4" y="2855853"/>
            <a:ext cx="1875810" cy="269714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05" y="3314144"/>
            <a:ext cx="5338453" cy="73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오른쪽 화살표 12"/>
          <p:cNvSpPr/>
          <p:nvPr/>
        </p:nvSpPr>
        <p:spPr>
          <a:xfrm>
            <a:off x="4319972" y="4941168"/>
            <a:ext cx="504056" cy="44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159732" y="4581128"/>
            <a:ext cx="1944216" cy="1440160"/>
            <a:chOff x="1691680" y="4941168"/>
            <a:chExt cx="1944216" cy="1440160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1871700" y="5121188"/>
              <a:ext cx="1428933" cy="9361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타원 15"/>
            <p:cNvSpPr/>
            <p:nvPr/>
          </p:nvSpPr>
          <p:spPr>
            <a:xfrm>
              <a:off x="1691680" y="4941168"/>
              <a:ext cx="360040" cy="36004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2965370" y="5733256"/>
              <a:ext cx="670526" cy="6480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4816" y="5661248"/>
              <a:ext cx="668952" cy="251429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5040052" y="4365104"/>
            <a:ext cx="1733592" cy="1763385"/>
            <a:chOff x="6092029" y="4632244"/>
            <a:chExt cx="1733592" cy="1763385"/>
          </a:xfrm>
        </p:grpSpPr>
        <p:cxnSp>
          <p:nvCxnSpPr>
            <p:cNvPr id="23" name="직선 연결선 22"/>
            <p:cNvCxnSpPr/>
            <p:nvPr/>
          </p:nvCxnSpPr>
          <p:spPr>
            <a:xfrm flipH="1">
              <a:off x="6427292" y="4812264"/>
              <a:ext cx="1205048" cy="1259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/>
            <p:cNvSpPr/>
            <p:nvPr/>
          </p:nvSpPr>
          <p:spPr>
            <a:xfrm>
              <a:off x="7452320" y="4632244"/>
              <a:ext cx="360040" cy="3600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sp>
          <p:nvSpPr>
            <p:cNvPr id="25" name="타원 24"/>
            <p:cNvSpPr/>
            <p:nvPr/>
          </p:nvSpPr>
          <p:spPr>
            <a:xfrm>
              <a:off x="6092029" y="5747557"/>
              <a:ext cx="670526" cy="648072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</a:t>
              </a:r>
              <a:endParaRPr lang="ko-KR" altLang="en-US" dirty="0"/>
            </a:p>
          </p:txBody>
        </p:sp>
        <p:pic>
          <p:nvPicPr>
            <p:cNvPr id="26" name="그림 2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5471161"/>
              <a:ext cx="661333" cy="262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18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7884368" cy="2153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434897"/>
            <a:ext cx="8424936" cy="87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4797152"/>
            <a:ext cx="8604448" cy="80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20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80728"/>
            <a:ext cx="8382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441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1560" y="1844824"/>
            <a:ext cx="22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S-matrix (for reaction)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7" y="3436779"/>
            <a:ext cx="4104456" cy="86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216" y="3067447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Cross section (for reactions)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56992"/>
            <a:ext cx="33528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34" y="4365104"/>
            <a:ext cx="41243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025" y="4449227"/>
            <a:ext cx="4293471" cy="128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4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Channel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3657798"/>
            <a:ext cx="720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All we need is to obtain wave function</a:t>
            </a:r>
          </a:p>
          <a:p>
            <a:r>
              <a:rPr lang="en-US" altLang="ko-KR" dirty="0" smtClean="0"/>
              <a:t>(or scattering amplitude) for each channels. </a:t>
            </a:r>
          </a:p>
          <a:p>
            <a:r>
              <a:rPr lang="en-US" altLang="ko-KR" dirty="0" smtClean="0"/>
              <a:t>How to get it? </a:t>
            </a:r>
            <a:endParaRPr lang="ko-KR" altLang="en-US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0" y="1318493"/>
            <a:ext cx="649605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3750" y="958453"/>
            <a:ext cx="406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Unpolarized</a:t>
            </a:r>
            <a:r>
              <a:rPr lang="en-US" altLang="ko-KR" dirty="0" smtClean="0"/>
              <a:t> (spin averaged) cross section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17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06227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7169"/>
            <a:ext cx="54578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80188"/>
            <a:ext cx="3609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79" y="4714625"/>
            <a:ext cx="44577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67544" y="1702549"/>
            <a:ext cx="484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we separate full many-body Hamiltonian </a:t>
            </a:r>
          </a:p>
          <a:p>
            <a:r>
              <a:rPr lang="en-US" altLang="ko-KR" dirty="0" smtClean="0"/>
              <a:t>Into (projectile)+(target)+(relative)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94979" y="3789040"/>
            <a:ext cx="359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Note that the separation of</a:t>
            </a:r>
          </a:p>
          <a:p>
            <a:r>
              <a:rPr lang="en-US" altLang="ko-KR" dirty="0" smtClean="0"/>
              <a:t>Full Hamiltonian into </a:t>
            </a:r>
          </a:p>
          <a:p>
            <a:r>
              <a:rPr lang="en-US" altLang="ko-KR" dirty="0" smtClean="0"/>
              <a:t>Projectile and target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  </a:t>
            </a:r>
          </a:p>
          <a:p>
            <a:r>
              <a:rPr lang="en-US" altLang="ko-KR" dirty="0" smtClean="0"/>
              <a:t>Depends on Channel choice.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80728"/>
            <a:ext cx="20669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45791" y="1124744"/>
            <a:ext cx="27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 space wave function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124744"/>
            <a:ext cx="15525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7382"/>
            <a:ext cx="60579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41746" y="1839477"/>
            <a:ext cx="255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Expand for each channels</a:t>
            </a:r>
            <a:endParaRPr lang="ko-KR" altLang="en-US" dirty="0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1" y="3933385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4088" y="4082094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Coupled channel equation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50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Coupled Reaction Channel equation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4476750" cy="6667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1" y="2289820"/>
            <a:ext cx="81343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1560" y="1844824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Left hand side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71800" y="3068960"/>
            <a:ext cx="532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</a:t>
            </a:r>
            <a:r>
              <a:rPr lang="en-US" altLang="ko-KR" dirty="0" smtClean="0"/>
              <a:t> : channel energy</a:t>
            </a:r>
            <a:r>
              <a:rPr lang="en-US" altLang="ko-KR" dirty="0" smtClean="0">
                <a:sym typeface="Wingdings" panose="05000000000000000000" pitchFamily="2" charset="2"/>
              </a:rPr>
              <a:t> kinetic energy in partition/channel</a:t>
            </a:r>
            <a:endParaRPr lang="ko-KR" altLang="en-US" dirty="0"/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01" y="4774654"/>
            <a:ext cx="551497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441461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Right hand side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7" y="3920801"/>
            <a:ext cx="3687619" cy="24838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27639" y="3851756"/>
            <a:ext cx="379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Separation of Hamiltonian is not unique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42" y="4941168"/>
            <a:ext cx="2029714" cy="2620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96" y="5757669"/>
            <a:ext cx="2142476" cy="2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41" y="2342133"/>
            <a:ext cx="5025260" cy="67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1706"/>
            <a:ext cx="7681934" cy="18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80618"/>
            <a:ext cx="3248400" cy="68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633196" y="5205122"/>
            <a:ext cx="3724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operator acts as Moeller operator</a:t>
            </a:r>
          </a:p>
          <a:p>
            <a:r>
              <a:rPr lang="en-US" altLang="ko-KR" dirty="0" smtClean="0"/>
              <a:t>When acting on free |k1&gt; state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1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2847512"/>
            <a:ext cx="204575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Introduction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869138"/>
            <a:ext cx="221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Consider two channels</a:t>
            </a:r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65126"/>
            <a:ext cx="5095619" cy="63542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1" y="2299928"/>
            <a:ext cx="5129969" cy="172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99626" y="4900677"/>
            <a:ext cx="546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Ignoring V_{01}, </a:t>
            </a:r>
            <a:r>
              <a:rPr lang="en-US" altLang="ko-KR" dirty="0" smtClean="0"/>
              <a:t>assume </a:t>
            </a:r>
            <a:r>
              <a:rPr lang="en-US" altLang="ko-KR" dirty="0" smtClean="0"/>
              <a:t>small V_{10} coupling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DWBA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445224"/>
            <a:ext cx="3701484" cy="8269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59" y="4108099"/>
            <a:ext cx="5039428" cy="5715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024" y="5348810"/>
            <a:ext cx="3997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Note </a:t>
            </a:r>
            <a:r>
              <a:rPr lang="en-US" altLang="ko-KR" dirty="0" smtClean="0">
                <a:solidFill>
                  <a:srgbClr val="FF0000"/>
                </a:solidFill>
              </a:rPr>
              <a:t>incoming wave boundary condition</a:t>
            </a:r>
          </a:p>
          <a:p>
            <a:r>
              <a:rPr lang="en-US" altLang="ko-KR" dirty="0"/>
              <a:t>&lt; chi</a:t>
            </a:r>
            <a:r>
              <a:rPr lang="en-US" altLang="ko-KR" dirty="0" smtClean="0"/>
              <a:t>^{(-)}| In DWBA ! </a:t>
            </a:r>
          </a:p>
          <a:p>
            <a:r>
              <a:rPr lang="en-US" altLang="ko-KR" dirty="0" smtClean="0"/>
              <a:t>Not &lt; chi^{(+)}| 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69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920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DWBA and CC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DWBA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2" y="1390139"/>
            <a:ext cx="3701484" cy="8269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26" y="3645024"/>
            <a:ext cx="70668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DWBA, one does not need to solve coupled equation.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Solve distorted waves separately.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Calculate DWBA amplitude by integral </a:t>
            </a:r>
          </a:p>
          <a:p>
            <a:r>
              <a:rPr lang="en-US" altLang="ko-KR" dirty="0" smtClean="0"/>
              <a:t>        with distorted waves and coupling potential (and bound state waves)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over internal coordinates. 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Now remaining problem is </a:t>
            </a:r>
          </a:p>
          <a:p>
            <a:r>
              <a:rPr lang="en-US" altLang="ko-KR" dirty="0" smtClean="0"/>
              <a:t>(0) What is the distorting potential?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coupling potential for specific reaction?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What is the bound state wave function?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62" y="2532318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2.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54665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Elastic, Inelastic, transfer reaction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29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ym typeface="Wingdings" panose="05000000000000000000" pitchFamily="2" charset="2"/>
              </a:rPr>
              <a:t>Typically, Woods-Saxon form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9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9893" y="908720"/>
            <a:ext cx="6384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It is common to use (phenomenological) optical potential to solve </a:t>
            </a:r>
          </a:p>
          <a:p>
            <a:r>
              <a:rPr lang="en-US" altLang="ko-KR" dirty="0" smtClean="0"/>
              <a:t>Elastic scattering or get distorted waves.  </a:t>
            </a:r>
          </a:p>
          <a:p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32050"/>
            <a:ext cx="4323047" cy="2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868" y="2276872"/>
            <a:ext cx="5027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for Elastic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Coulomb    </a:t>
            </a:r>
            <a:r>
              <a:rPr lang="en-US" altLang="ko-KR" dirty="0" smtClean="0"/>
              <a:t>+ Complex nuclear interaction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      complex phase shift, |s|&lt;1.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 absorption  (disappearance in elastic channel)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0" y="3497448"/>
            <a:ext cx="4833813" cy="112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11" y="3621603"/>
            <a:ext cx="1943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85" y="4690161"/>
            <a:ext cx="28479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048" y="4837798"/>
            <a:ext cx="20288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37" y="5517232"/>
            <a:ext cx="4477154" cy="121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30048" y="5595036"/>
            <a:ext cx="29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Definition of (reduced) radius</a:t>
            </a:r>
          </a:p>
          <a:p>
            <a:r>
              <a:rPr lang="en-US" altLang="ko-KR" dirty="0" smtClean="0"/>
              <a:t>is </a:t>
            </a:r>
            <a:r>
              <a:rPr lang="en-US" altLang="ko-KR" dirty="0" smtClean="0">
                <a:solidFill>
                  <a:srgbClr val="FF0000"/>
                </a:solidFill>
              </a:rPr>
              <a:t>not unique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76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Optical potential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36780"/>
            <a:ext cx="6670327" cy="413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20072" y="6165304"/>
            <a:ext cx="307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(Fig. from A.M. Moro’s lecture)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5576" y="5268437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 energy dependence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Common to use ratio to Rutherford cross section</a:t>
            </a:r>
          </a:p>
        </p:txBody>
      </p:sp>
    </p:spTree>
    <p:extLst>
      <p:ext uri="{BB962C8B-B14F-4D97-AF65-F5344CB8AC3E}">
        <p14:creationId xmlns:p14="http://schemas.microsoft.com/office/powerpoint/2010/main" val="301993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877416"/>
            <a:ext cx="8153400" cy="44958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github.com/alphacentaury-github/ReactionGUI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34" y="1412776"/>
            <a:ext cx="6812687" cy="373771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5148064" y="2562200"/>
            <a:ext cx="216024" cy="28803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11334" y="5304679"/>
            <a:ext cx="5172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Written by Y.-</a:t>
            </a:r>
            <a:r>
              <a:rPr lang="en-US" altLang="ko-KR" dirty="0" err="1" smtClean="0"/>
              <a:t>H.Song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I.J.Shin</a:t>
            </a:r>
            <a:r>
              <a:rPr lang="en-US" altLang="ko-KR" dirty="0" smtClean="0"/>
              <a:t>. </a:t>
            </a:r>
          </a:p>
          <a:p>
            <a:endParaRPr lang="en-US" altLang="ko-KR" dirty="0"/>
          </a:p>
          <a:p>
            <a:r>
              <a:rPr lang="en-US" altLang="ko-KR" dirty="0" smtClean="0"/>
              <a:t>Combine GUI + FRESCO + other reaction codes</a:t>
            </a:r>
          </a:p>
          <a:p>
            <a:r>
              <a:rPr lang="en-US" altLang="ko-KR" dirty="0" smtClean="0"/>
              <a:t>Require python 3.x and several packages.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64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72248"/>
            <a:ext cx="3600400" cy="12227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4048" y="1001761"/>
            <a:ext cx="257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Written by I. J. Thompson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679" y="1583768"/>
            <a:ext cx="32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Very Powerful, Modern ,</a:t>
            </a:r>
          </a:p>
          <a:p>
            <a:r>
              <a:rPr lang="en-US" altLang="ko-KR" dirty="0" smtClean="0"/>
              <a:t> General purpose Reaction code.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7" y="2596188"/>
            <a:ext cx="8063963" cy="6721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47664" y="3396175"/>
            <a:ext cx="523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(many useful nuclear data, optical potentials, codes…)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8484" y="4091307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(For Fusion reaction)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7" y="3933056"/>
            <a:ext cx="4150631" cy="7212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040" y="5035707"/>
            <a:ext cx="3034368" cy="1717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64088" y="5373216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(Knockout reaction)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65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08720"/>
            <a:ext cx="5784729" cy="5630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28184" y="1105756"/>
            <a:ext cx="274761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File:</a:t>
            </a:r>
          </a:p>
          <a:p>
            <a:r>
              <a:rPr lang="en-US" altLang="ko-KR" dirty="0" smtClean="0"/>
              <a:t>Save/Load </a:t>
            </a:r>
          </a:p>
          <a:p>
            <a:r>
              <a:rPr lang="en-US" altLang="ko-KR" dirty="0" smtClean="0"/>
              <a:t>Input parameter values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Three tabs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Partition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Structure Model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Potentials/compute/plot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23528" y="1105756"/>
            <a:ext cx="1152128" cy="249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8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왼쪽 화살표 설명선 7"/>
          <p:cNvSpPr/>
          <p:nvPr/>
        </p:nvSpPr>
        <p:spPr>
          <a:xfrm>
            <a:off x="6503205" y="1475343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9" name="왼쪽 화살표 설명선 8"/>
          <p:cNvSpPr/>
          <p:nvPr/>
        </p:nvSpPr>
        <p:spPr>
          <a:xfrm>
            <a:off x="6618877" y="2125221"/>
            <a:ext cx="1769545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target</a:t>
            </a:r>
            <a:endParaRPr lang="ko-KR" altLang="en-US" dirty="0"/>
          </a:p>
        </p:txBody>
      </p:sp>
      <p:sp>
        <p:nvSpPr>
          <p:cNvPr id="10" name="왼쪽 화살표 설명선 9"/>
          <p:cNvSpPr/>
          <p:nvPr/>
        </p:nvSpPr>
        <p:spPr>
          <a:xfrm>
            <a:off x="6618876" y="2811856"/>
            <a:ext cx="1769545" cy="1009941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Incident Energy/</a:t>
            </a:r>
          </a:p>
          <a:p>
            <a:pPr algn="ctr"/>
            <a:r>
              <a:rPr lang="en-US" altLang="ko-KR" dirty="0" smtClean="0"/>
              <a:t>Type of reaction</a:t>
            </a:r>
            <a:endParaRPr lang="ko-KR" altLang="en-US" dirty="0"/>
          </a:p>
        </p:txBody>
      </p:sp>
      <p:sp>
        <p:nvSpPr>
          <p:cNvPr id="11" name="왼쪽 화살표 설명선 10"/>
          <p:cNvSpPr/>
          <p:nvPr/>
        </p:nvSpPr>
        <p:spPr>
          <a:xfrm>
            <a:off x="6618875" y="5229200"/>
            <a:ext cx="1841557" cy="40397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kinematics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3371" y="335142"/>
            <a:ext cx="137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Neutron : 1n</a:t>
            </a:r>
          </a:p>
          <a:p>
            <a:r>
              <a:rPr lang="en-US" altLang="ko-KR" dirty="0" smtClean="0"/>
              <a:t>Proton : 1H</a:t>
            </a:r>
          </a:p>
          <a:p>
            <a:r>
              <a:rPr lang="en-US" altLang="ko-KR" dirty="0" smtClean="0"/>
              <a:t>Deuteron : 2H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19060"/>
            <a:ext cx="5832648" cy="56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855269" y="1515301"/>
            <a:ext cx="20437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3624630" y="1611243"/>
            <a:ext cx="137345" cy="29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9254" y="1901441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642" y="1922211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631728" y="1501307"/>
            <a:ext cx="116707" cy="400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72725" y="1901441"/>
            <a:ext cx="1070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Projectile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524945" y="1485823"/>
            <a:ext cx="155670" cy="325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2850" y="1879072"/>
            <a:ext cx="76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Target</a:t>
            </a:r>
          </a:p>
          <a:p>
            <a:r>
              <a:rPr lang="en-US" altLang="ko-KR" dirty="0" smtClean="0"/>
              <a:t>like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6063" y="711572"/>
            <a:ext cx="2571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/>
              <a:t>B(A, </a:t>
            </a:r>
            <a:r>
              <a:rPr lang="en-US" altLang="ko-KR" sz="5400" b="1" dirty="0" smtClean="0">
                <a:sym typeface="Wingdings" panose="05000000000000000000" pitchFamily="2" charset="2"/>
              </a:rPr>
              <a:t>C)D</a:t>
            </a:r>
            <a:endParaRPr lang="ko-KR" alt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120" y="3429000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Reaction Q-value: 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4" y="3798332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4561" y="4371036"/>
            <a:ext cx="37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(Released energy)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10408" y="3486666"/>
            <a:ext cx="406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Conservation laws in nuclear reaction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Baryon Number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Charge 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Energy and linear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Total angular momentum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Parity</a:t>
            </a:r>
          </a:p>
          <a:p>
            <a:pPr marL="342900" indent="-342900">
              <a:buAutoNum type="arabicPeriod"/>
            </a:pPr>
            <a:r>
              <a:rPr lang="en-US" altLang="ko-KR" sz="2000" dirty="0" smtClean="0"/>
              <a:t>(approximate) Isospin</a:t>
            </a:r>
            <a:endParaRPr lang="ko-KR" altLang="en-US" sz="2000" dirty="0"/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9" y="5027677"/>
            <a:ext cx="22955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9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62923"/>
            <a:ext cx="5668166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6300192" y="1366979"/>
            <a:ext cx="1872208" cy="144016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kinematics</a:t>
            </a:r>
          </a:p>
          <a:p>
            <a:pPr algn="ctr"/>
            <a:r>
              <a:rPr lang="en-US" altLang="ko-KR" dirty="0" smtClean="0"/>
              <a:t>button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45224"/>
            <a:ext cx="288647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719060"/>
            <a:ext cx="7128792" cy="610039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71600" y="2951308"/>
            <a:ext cx="417646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092280" y="201520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47864" y="6191668"/>
            <a:ext cx="19442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9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76049"/>
            <a:ext cx="4782217" cy="4305901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5508104" y="1636089"/>
            <a:ext cx="2880320" cy="72008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Global OMP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0112" y="2967334"/>
            <a:ext cx="3223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Get optical potential parameters</a:t>
            </a:r>
          </a:p>
          <a:p>
            <a:r>
              <a:rPr lang="en-US" altLang="ko-KR" dirty="0" smtClean="0"/>
              <a:t>from RIPL-3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p,n</a:t>
            </a:r>
            <a:r>
              <a:rPr lang="en-US" altLang="ko-KR" dirty="0" smtClean="0">
                <a:solidFill>
                  <a:srgbClr val="FF0000"/>
                </a:solidFill>
              </a:rPr>
              <a:t>, 2H, 3H, 4He projectiles)</a:t>
            </a:r>
          </a:p>
        </p:txBody>
      </p:sp>
    </p:spTree>
    <p:extLst>
      <p:ext uri="{BB962C8B-B14F-4D97-AF65-F5344CB8AC3E}">
        <p14:creationId xmlns:p14="http://schemas.microsoft.com/office/powerpoint/2010/main" val="47518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code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9655"/>
            <a:ext cx="5949113" cy="5790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16216" y="1998917"/>
            <a:ext cx="24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Various potential shapes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124744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optical potentials are fitted to experimental data.</a:t>
            </a:r>
          </a:p>
          <a:p>
            <a:r>
              <a:rPr lang="en-US" altLang="ko-KR" dirty="0" smtClean="0"/>
              <a:t>If experimental data is not available? </a:t>
            </a:r>
          </a:p>
          <a:p>
            <a:r>
              <a:rPr lang="en-US" altLang="ko-KR" dirty="0" smtClean="0"/>
              <a:t>Either use global optical potential or folding potential.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6" y="2204864"/>
            <a:ext cx="6887536" cy="3200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589240"/>
            <a:ext cx="620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NN interaction should be an effective interaction.</a:t>
            </a:r>
          </a:p>
          <a:p>
            <a:r>
              <a:rPr lang="en-US" altLang="ko-KR" dirty="0" smtClean="0"/>
              <a:t>M3Y or density-dependent M3Y interaction are commonly used.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75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Double Folding potential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5458"/>
            <a:ext cx="6306154" cy="4126331"/>
          </a:xfrm>
          <a:prstGeom prst="rect">
            <a:avLst/>
          </a:prstGeom>
        </p:spPr>
      </p:pic>
      <p:sp>
        <p:nvSpPr>
          <p:cNvPr id="9" name="왼쪽 화살표 설명선 8"/>
          <p:cNvSpPr/>
          <p:nvPr/>
        </p:nvSpPr>
        <p:spPr>
          <a:xfrm>
            <a:off x="7092280" y="947118"/>
            <a:ext cx="1512168" cy="195150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Get Folding V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79712" y="5136053"/>
            <a:ext cx="5514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Get density profile from HFB-14 results </a:t>
            </a:r>
            <a:r>
              <a:rPr lang="en-US" altLang="ko-KR" dirty="0" smtClean="0">
                <a:solidFill>
                  <a:srgbClr val="FF0000"/>
                </a:solidFill>
              </a:rPr>
              <a:t>If available.</a:t>
            </a:r>
          </a:p>
          <a:p>
            <a:r>
              <a:rPr lang="en-US" altLang="ko-KR" dirty="0" smtClean="0"/>
              <a:t>(From RIPL-3)</a:t>
            </a:r>
          </a:p>
          <a:p>
            <a:r>
              <a:rPr lang="en-US" altLang="ko-KR" dirty="0" smtClean="0"/>
              <a:t>Or User input of density profile</a:t>
            </a:r>
          </a:p>
          <a:p>
            <a:r>
              <a:rPr lang="en-US" altLang="ko-KR" dirty="0" smtClean="0"/>
              <a:t>* Because of double folding, it requires density even for proton.</a:t>
            </a:r>
          </a:p>
        </p:txBody>
      </p:sp>
    </p:spTree>
    <p:extLst>
      <p:ext uri="{BB962C8B-B14F-4D97-AF65-F5344CB8AC3E}">
        <p14:creationId xmlns:p14="http://schemas.microsoft.com/office/powerpoint/2010/main" val="40955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89086"/>
            <a:ext cx="3951777" cy="384667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20181" y="2712424"/>
            <a:ext cx="1656184" cy="158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274" y="784925"/>
            <a:ext cx="3446988" cy="1933145"/>
          </a:xfrm>
          <a:prstGeom prst="rect">
            <a:avLst/>
          </a:prstGeom>
        </p:spPr>
      </p:pic>
      <p:sp>
        <p:nvSpPr>
          <p:cNvPr id="14" name="왼쪽 화살표 설명선 13"/>
          <p:cNvSpPr/>
          <p:nvPr/>
        </p:nvSpPr>
        <p:spPr>
          <a:xfrm>
            <a:off x="7896317" y="1052736"/>
            <a:ext cx="1008112" cy="130343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Exp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data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9" y="3356992"/>
            <a:ext cx="3603705" cy="3053241"/>
          </a:xfrm>
          <a:prstGeom prst="rect">
            <a:avLst/>
          </a:prstGeom>
        </p:spPr>
      </p:pic>
      <p:sp>
        <p:nvSpPr>
          <p:cNvPr id="17" name="왼쪽 화살표 설명선 16"/>
          <p:cNvSpPr/>
          <p:nvPr/>
        </p:nvSpPr>
        <p:spPr>
          <a:xfrm>
            <a:off x="7963184" y="3645024"/>
            <a:ext cx="1008112" cy="218914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Fit</a:t>
            </a:r>
          </a:p>
          <a:p>
            <a:pPr algn="ctr"/>
            <a:r>
              <a:rPr lang="en-US" altLang="ko-KR" dirty="0" smtClean="0"/>
              <a:t>Elastic </a:t>
            </a:r>
          </a:p>
          <a:p>
            <a:pPr algn="ctr"/>
            <a:r>
              <a:rPr lang="en-US" altLang="ko-KR" dirty="0" smtClean="0"/>
              <a:t>OMP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Fitting OMP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5245744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the moment</a:t>
            </a:r>
            <a:r>
              <a:rPr lang="en-US" altLang="ko-KR" dirty="0" smtClean="0">
                <a:solidFill>
                  <a:srgbClr val="FF0000"/>
                </a:solidFill>
              </a:rPr>
              <a:t>, no automatic update </a:t>
            </a:r>
            <a:r>
              <a:rPr lang="en-US" altLang="ko-KR" dirty="0" smtClean="0"/>
              <a:t>of parameter after fitting available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36780"/>
            <a:ext cx="4844341" cy="41455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80112" y="1124744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 of fitting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7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9495" y="1124744"/>
            <a:ext cx="179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DWBA amplitude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2413844"/>
            <a:ext cx="649960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Inelastic scattering :  A+B </a:t>
            </a:r>
            <a:r>
              <a:rPr lang="en-US" altLang="ko-KR" dirty="0">
                <a:sym typeface="Wingdings" panose="05000000000000000000" pitchFamily="2" charset="2"/>
              </a:rPr>
              <a:t> A’+B*  (</a:t>
            </a:r>
            <a:r>
              <a:rPr lang="en-US" altLang="ko-KR" dirty="0"/>
              <a:t>no rearrangement of particles )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integrate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Entrance/exit channel distorted wave functions</a:t>
            </a:r>
          </a:p>
          <a:p>
            <a:pPr marL="342900" indent="-342900">
              <a:buAutoNum type="arabicParenBoth"/>
            </a:pPr>
            <a:r>
              <a:rPr lang="en-US" altLang="ko-KR" dirty="0"/>
              <a:t>Projectile-target transition coupling </a:t>
            </a:r>
          </a:p>
          <a:p>
            <a:r>
              <a:rPr lang="en-US" altLang="ko-KR" dirty="0"/>
              <a:t>     = </a:t>
            </a:r>
            <a:r>
              <a:rPr lang="en-US" altLang="ko-KR" dirty="0" smtClean="0"/>
              <a:t>(entrance/exit </a:t>
            </a:r>
            <a:r>
              <a:rPr lang="en-US" altLang="ko-KR" dirty="0"/>
              <a:t>channel bound state wave </a:t>
            </a:r>
            <a:r>
              <a:rPr lang="en-US" altLang="ko-KR" dirty="0" smtClean="0"/>
              <a:t>functions)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+ (interaction which can cause transition)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integrate with internal degrees of freedom.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One can multipole expand the coupling: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transferred orbital angular momentum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spin </a:t>
            </a:r>
            <a:r>
              <a:rPr lang="en-US" altLang="ko-KR" dirty="0"/>
              <a:t>angular </a:t>
            </a:r>
            <a:r>
              <a:rPr lang="en-US" altLang="ko-KR" dirty="0" smtClean="0"/>
              <a:t>momentum 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total angular momentum     : </a:t>
            </a:r>
            <a:r>
              <a:rPr lang="el-GR" altLang="ko-KR" dirty="0" smtClean="0"/>
              <a:t>Δ</a:t>
            </a:r>
            <a:r>
              <a:rPr lang="en-US" altLang="ko-KR" dirty="0" smtClean="0"/>
              <a:t>J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are important.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5" y="1708854"/>
            <a:ext cx="7954485" cy="543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1023620"/>
            <a:ext cx="503942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Collective excitation model 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Treat the excitation of a nucleus as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a transition from one collective state to another collective state.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|I M&gt; -&gt; |I’ M’&gt;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Rotational model or Vibrational model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516184"/>
            <a:ext cx="3600400" cy="2843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234912"/>
            <a:ext cx="2905385" cy="3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   (according to particles)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Inelastic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Rearrangement</a:t>
            </a:r>
          </a:p>
          <a:p>
            <a:r>
              <a:rPr lang="en-US" altLang="ko-KR" dirty="0" smtClean="0"/>
              <a:t>     (Pick up, Stripping,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transfer , knock-out, breakup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Fusion, capture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Fission </a:t>
            </a:r>
            <a:endParaRPr lang="ko-KR" alt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48"/>
          <a:stretch/>
        </p:blipFill>
        <p:spPr bwMode="auto">
          <a:xfrm>
            <a:off x="5868144" y="3880710"/>
            <a:ext cx="2402448" cy="1858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4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052736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Simple models of inelastic excitations.</a:t>
            </a:r>
          </a:p>
          <a:p>
            <a:endParaRPr lang="en-US" altLang="ko-KR" dirty="0"/>
          </a:p>
          <a:p>
            <a:r>
              <a:rPr lang="en-US" altLang="ko-KR" dirty="0" smtClean="0"/>
              <a:t>(2) Single particle excitation model: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Treat a nucleus as a bound state of core + valence.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Nuclear excitation = change of bound state wave function of valence particle.   </a:t>
            </a:r>
            <a:endParaRPr lang="en-US" altLang="ko-KR" dirty="0"/>
          </a:p>
          <a:p>
            <a:pPr marL="342900" indent="-342900">
              <a:buAutoNum type="arabicParenBoth"/>
            </a:pP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45051" y="2828867"/>
            <a:ext cx="3838916" cy="3002261"/>
            <a:chOff x="358474" y="2758654"/>
            <a:chExt cx="4069511" cy="3200471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8474" y="2758654"/>
              <a:ext cx="4069511" cy="3200471"/>
              <a:chOff x="387019" y="2758653"/>
              <a:chExt cx="4429187" cy="349319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87019" y="2758653"/>
                <a:ext cx="4371051" cy="3493198"/>
                <a:chOff x="387019" y="2758653"/>
                <a:chExt cx="4371051" cy="349319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302171"/>
                  <a:ext cx="534869" cy="7520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p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7948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2" y="869138"/>
            <a:ext cx="6624736" cy="37167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4910172"/>
            <a:ext cx="3210373" cy="84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9857" y="4725506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Rigid Rotor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deformation of a nucleus.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4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55" y="869139"/>
            <a:ext cx="4254247" cy="34239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289936"/>
            <a:ext cx="7668695" cy="704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9" y="5085184"/>
            <a:ext cx="7830643" cy="1066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0032" y="1052736"/>
            <a:ext cx="34797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many cases, </a:t>
            </a:r>
          </a:p>
          <a:p>
            <a:r>
              <a:rPr lang="en-US" altLang="ko-KR" dirty="0" smtClean="0"/>
              <a:t>Axially symmetric deformed nuclei</a:t>
            </a:r>
          </a:p>
          <a:p>
            <a:r>
              <a:rPr lang="en-US" altLang="ko-KR" dirty="0" smtClean="0"/>
              <a:t>are  considered.</a:t>
            </a:r>
          </a:p>
          <a:p>
            <a:endParaRPr lang="en-US" altLang="ko-KR" dirty="0"/>
          </a:p>
          <a:p>
            <a:r>
              <a:rPr lang="en-US" altLang="ko-KR" dirty="0" smtClean="0"/>
              <a:t>Consider Rotation perpendicular to</a:t>
            </a:r>
          </a:p>
          <a:p>
            <a:r>
              <a:rPr lang="en-US" altLang="ko-KR" dirty="0" smtClean="0"/>
              <a:t>Symmetry axis. </a:t>
            </a:r>
          </a:p>
          <a:p>
            <a:endParaRPr lang="en-US" altLang="ko-KR" dirty="0"/>
          </a:p>
          <a:p>
            <a:r>
              <a:rPr lang="en-US" altLang="ko-KR" dirty="0" smtClean="0"/>
              <a:t>Angular momentum operator R </a:t>
            </a:r>
          </a:p>
          <a:p>
            <a:r>
              <a:rPr lang="en-US" altLang="ko-KR" dirty="0" smtClean="0"/>
              <a:t>For collective Rotation </a:t>
            </a:r>
          </a:p>
          <a:p>
            <a:r>
              <a:rPr lang="en-US" altLang="ko-KR" dirty="0" smtClean="0"/>
              <a:t>Acts on collective coordinates</a:t>
            </a:r>
          </a:p>
          <a:p>
            <a:r>
              <a:rPr lang="en-US" altLang="ko-KR" dirty="0" err="1" smtClean="0"/>
              <a:t>i.e</a:t>
            </a:r>
            <a:r>
              <a:rPr lang="en-US" altLang="ko-KR" dirty="0" smtClean="0"/>
              <a:t> Euler angle.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1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40" y="2350315"/>
            <a:ext cx="5849166" cy="809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8786" y="1916832"/>
            <a:ext cx="604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Wave function of rigid rotor    (analogy of spherical harmonics)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440" y="3393473"/>
            <a:ext cx="672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Omega = Euler angle between body-fixed z’-axis and laboratory z-axis.</a:t>
            </a:r>
          </a:p>
          <a:p>
            <a:endParaRPr lang="en-US" altLang="ko-KR" dirty="0"/>
          </a:p>
          <a:p>
            <a:r>
              <a:rPr lang="en-US" altLang="ko-KR" dirty="0" smtClean="0"/>
              <a:t>(two-fold degeneracy of clock-wise, counter-clock-wise rotation)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85177"/>
            <a:ext cx="7240010" cy="4001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98257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Rotational state is specified by I, M, 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6499" y="4653136"/>
            <a:ext cx="63483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Even-Even nuclei : intrinsic spin=0 </a:t>
            </a:r>
            <a:r>
              <a:rPr lang="en-US" altLang="ko-KR" dirty="0" smtClean="0">
                <a:sym typeface="Wingdings" panose="05000000000000000000" pitchFamily="2" charset="2"/>
              </a:rPr>
              <a:t> K=0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only even number of I are possible, I = 0,2,4… 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Odd nuclei : K is integer or half-integer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                            Rotational Band   I = K, K+1, K+2 … are possible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2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971633"/>
            <a:ext cx="5687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We have wave function of rigid rotor.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Excitation corresponds to changes of |IMK &gt; </a:t>
            </a:r>
            <a:r>
              <a:rPr lang="en-US" altLang="ko-KR" dirty="0" smtClean="0">
                <a:sym typeface="Wingdings" panose="05000000000000000000" pitchFamily="2" charset="2"/>
              </a:rPr>
              <a:t> |I’ M’ K’&gt;</a:t>
            </a:r>
            <a:r>
              <a:rPr lang="en-US" altLang="ko-KR" dirty="0" smtClean="0"/>
              <a:t> 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What makes the inelastic transition?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Change of distance between projectile-target surface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83568" y="2924944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22" y="2531141"/>
            <a:ext cx="2562583" cy="609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50" y="3246039"/>
            <a:ext cx="2429214" cy="543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350" y="3951557"/>
            <a:ext cx="1962424" cy="10955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32222" y="5238195"/>
            <a:ext cx="3262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axial symmetric nuclei,</a:t>
            </a:r>
          </a:p>
          <a:p>
            <a:r>
              <a:rPr lang="en-US" altLang="ko-KR" dirty="0" smtClean="0"/>
              <a:t>Deformation length = R0*a_{q0} </a:t>
            </a:r>
            <a:endParaRPr lang="ko-KR" altLang="en-US" dirty="0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3" y="5294729"/>
            <a:ext cx="44767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39579" y="471867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Deformed potential 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964" y="5907648"/>
            <a:ext cx="1190791" cy="4001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2081" y="6330876"/>
            <a:ext cx="1600423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Rotation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9246" y="1052736"/>
            <a:ext cx="4026017" cy="1728192"/>
            <a:chOff x="5010479" y="5085184"/>
            <a:chExt cx="4026017" cy="1728192"/>
          </a:xfrm>
        </p:grpSpPr>
        <p:sp>
          <p:nvSpPr>
            <p:cNvPr id="15" name="Овал 14"/>
            <p:cNvSpPr/>
            <p:nvPr/>
          </p:nvSpPr>
          <p:spPr>
            <a:xfrm>
              <a:off x="5010479" y="5378775"/>
              <a:ext cx="600860" cy="571573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sp>
          <p:nvSpPr>
            <p:cNvPr id="16" name="Овал 15"/>
            <p:cNvSpPr/>
            <p:nvPr/>
          </p:nvSpPr>
          <p:spPr>
            <a:xfrm rot="1983552">
              <a:off x="7832248" y="5450283"/>
              <a:ext cx="928694" cy="1285884"/>
            </a:xfrm>
            <a:prstGeom prst="ellipse">
              <a:avLst/>
            </a:prstGeom>
            <a:solidFill>
              <a:srgbClr val="00B0F0"/>
            </a:solidFill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FFFFE1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310909" y="5664561"/>
              <a:ext cx="2985686" cy="4286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740352" y="5085184"/>
              <a:ext cx="1296144" cy="172819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 flipV="1">
              <a:off x="7668344" y="5664561"/>
              <a:ext cx="1296144" cy="860784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677" y="858042"/>
            <a:ext cx="3524742" cy="5525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677" y="2059289"/>
            <a:ext cx="3978998" cy="5034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60" y="3339333"/>
            <a:ext cx="8240275" cy="21053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88024" y="1632113"/>
            <a:ext cx="427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Multipole expansion of coupling interaction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960" y="2954056"/>
            <a:ext cx="367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between channels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835696" y="5024617"/>
            <a:ext cx="919765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2645" y="5589240"/>
            <a:ext cx="6296904" cy="800212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4" y="2291209"/>
            <a:ext cx="2299458" cy="49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55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36363"/>
            <a:ext cx="2562583" cy="60968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2" y="1751261"/>
            <a:ext cx="2429214" cy="5430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349" y="1474998"/>
            <a:ext cx="3343742" cy="819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3888" y="1036363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Vibration in Q.M. </a:t>
            </a:r>
            <a:r>
              <a:rPr lang="en-US" altLang="ko-KR" dirty="0" smtClean="0">
                <a:sym typeface="Wingdings" panose="05000000000000000000" pitchFamily="2" charset="2"/>
              </a:rPr>
              <a:t> Oscillator or phonon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2636912"/>
            <a:ext cx="621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one treat, parameter as operators with commutation relation.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071762"/>
            <a:ext cx="2991267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4005064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Redefine, creation, annihilation operator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46" y="4374396"/>
            <a:ext cx="2896004" cy="110505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5232" y="4595531"/>
            <a:ext cx="3791479" cy="70494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84" y="5661248"/>
            <a:ext cx="2372056" cy="74305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75856" y="5805264"/>
            <a:ext cx="23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Hamiltonian of phonon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Collective Vibration model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240974"/>
            <a:ext cx="2229161" cy="5715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7" y="869138"/>
            <a:ext cx="4887007" cy="2591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1893052"/>
            <a:ext cx="3744416" cy="543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2080" y="2708920"/>
            <a:ext cx="322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two phonons of the same kind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Only Even I is possible.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530829"/>
            <a:ext cx="2160240" cy="1883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5733256"/>
            <a:ext cx="2523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Degeneracy is broken by </a:t>
            </a:r>
          </a:p>
          <a:p>
            <a:r>
              <a:rPr lang="en-US" altLang="ko-KR" dirty="0" err="1" smtClean="0"/>
              <a:t>anharmonic</a:t>
            </a:r>
            <a:r>
              <a:rPr lang="en-US" altLang="ko-KR" dirty="0" smtClean="0"/>
              <a:t> interactions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7298" y="4321496"/>
            <a:ext cx="5457190" cy="4855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63888" y="3627786"/>
            <a:ext cx="447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Coupling potential are similar to Rotor model.</a:t>
            </a:r>
          </a:p>
          <a:p>
            <a:r>
              <a:rPr lang="en-US" altLang="ko-KR" dirty="0" smtClean="0"/>
              <a:t>Except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8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4" y="790047"/>
            <a:ext cx="5161684" cy="43671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65358" y="2564904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scattering case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0112" y="3645024"/>
            <a:ext cx="270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Spin/parity of excited state</a:t>
            </a:r>
          </a:p>
          <a:p>
            <a:r>
              <a:rPr lang="en-US" altLang="ko-KR" dirty="0" smtClean="0"/>
              <a:t>Excitation energy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1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36780"/>
            <a:ext cx="5872507" cy="4968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4149080"/>
            <a:ext cx="1941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Deformation length</a:t>
            </a:r>
          </a:p>
          <a:p>
            <a:r>
              <a:rPr lang="en-US" altLang="ko-KR" dirty="0" smtClean="0"/>
              <a:t>Is calculated </a:t>
            </a:r>
          </a:p>
          <a:p>
            <a:r>
              <a:rPr lang="en-US" altLang="ko-KR" dirty="0" smtClean="0"/>
              <a:t>With r0=1.2</a:t>
            </a: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159847"/>
            <a:ext cx="1143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16216" y="1052736"/>
            <a:ext cx="2425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the moment,</a:t>
            </a:r>
          </a:p>
          <a:p>
            <a:r>
              <a:rPr lang="en-US" altLang="ko-KR" dirty="0" smtClean="0"/>
              <a:t>Only </a:t>
            </a:r>
            <a:r>
              <a:rPr lang="en-US" altLang="ko-KR" dirty="0" smtClean="0">
                <a:solidFill>
                  <a:srgbClr val="FF0000"/>
                </a:solidFill>
              </a:rPr>
              <a:t>Rotor Model</a:t>
            </a:r>
          </a:p>
          <a:p>
            <a:r>
              <a:rPr lang="en-US" altLang="ko-KR" dirty="0" smtClean="0"/>
              <a:t>Is available.</a:t>
            </a:r>
          </a:p>
          <a:p>
            <a:r>
              <a:rPr lang="en-US" altLang="ko-KR" dirty="0" smtClean="0"/>
              <a:t>(for collective excitation</a:t>
            </a:r>
          </a:p>
          <a:p>
            <a:r>
              <a:rPr lang="en-US" altLang="ko-KR" dirty="0" smtClean="0"/>
              <a:t>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4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5505088" cy="364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96136" y="1052736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reaction nature)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02668" y="4797152"/>
            <a:ext cx="78297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Direct Reaction : glancing contact, immediate separation,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near the nuclear surface, large impact parameter,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short time scale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strongly forward peaked       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interact with only few nucleons  or nucleus as a collective whole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58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rdia New" panose="020B0304020202020204" pitchFamily="34" charset="-34"/>
              </a:rPr>
              <a:t>for collective inelastic scattering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69138"/>
            <a:ext cx="5241403" cy="5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72190" y="936780"/>
            <a:ext cx="3060432" cy="2275490"/>
            <a:chOff x="2087632" y="4033830"/>
            <a:chExt cx="3060432" cy="2275490"/>
          </a:xfrm>
        </p:grpSpPr>
        <p:sp>
          <p:nvSpPr>
            <p:cNvPr id="33" name="타원 32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46" name="타원 45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5" name="직선 연결선 34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48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43" name="그림 4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4707865"/>
            <a:ext cx="3128380" cy="2514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90" y="3777024"/>
            <a:ext cx="3998476" cy="56228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904262"/>
            <a:ext cx="3001904" cy="30780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4653136"/>
            <a:ext cx="2063238" cy="115504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26062" y="1104479"/>
            <a:ext cx="343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Excitation =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.(cluster) excitation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06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Inelastic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scattering (cluster model)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6" name="그림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1844824"/>
            <a:ext cx="4187428" cy="31847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36688" y="936780"/>
            <a:ext cx="7047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One can introduce auxiliary optical potential for entrance/exit channel.</a:t>
            </a:r>
          </a:p>
          <a:p>
            <a:r>
              <a:rPr lang="en-US" altLang="ko-KR" dirty="0"/>
              <a:t>Then </a:t>
            </a:r>
            <a:r>
              <a:rPr lang="en-US" altLang="ko-KR" dirty="0" smtClean="0"/>
              <a:t>transition </a:t>
            </a:r>
            <a:r>
              <a:rPr lang="en-US" altLang="ko-KR" dirty="0"/>
              <a:t>potential becomes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2020" y="4149080"/>
            <a:ext cx="2007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cluster model,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valence particle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core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Interactions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Bound w.f.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88024" y="3501008"/>
            <a:ext cx="421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using bound w.f.  as input,</a:t>
            </a:r>
          </a:p>
          <a:p>
            <a:r>
              <a:rPr lang="en-US" altLang="ko-KR" dirty="0" smtClean="0"/>
              <a:t>Typically, one provide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Binding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N,L,J of bound state </a:t>
            </a:r>
          </a:p>
          <a:p>
            <a:pPr marL="342900" indent="-342900">
              <a:buFontTx/>
              <a:buAutoNum type="arabicParenBoth"/>
            </a:pPr>
            <a:r>
              <a:rPr lang="en-US" altLang="ko-KR" dirty="0"/>
              <a:t>Binding energy or separation energy</a:t>
            </a:r>
          </a:p>
          <a:p>
            <a:r>
              <a:rPr lang="en-US" altLang="ko-KR" dirty="0" smtClean="0"/>
              <a:t>      and adjust depth of binding potential </a:t>
            </a:r>
          </a:p>
          <a:p>
            <a:r>
              <a:rPr lang="en-US" altLang="ko-KR" dirty="0" smtClean="0"/>
              <a:t>       (well depth prescription) </a:t>
            </a:r>
          </a:p>
          <a:p>
            <a:endParaRPr lang="en-US" altLang="ko-KR" dirty="0"/>
          </a:p>
          <a:p>
            <a:r>
              <a:rPr lang="en-US" altLang="ko-KR" dirty="0" smtClean="0"/>
              <a:t>Thus, instead of many-body wave function,</a:t>
            </a:r>
          </a:p>
          <a:p>
            <a:r>
              <a:rPr lang="en-US" altLang="ko-KR" dirty="0" smtClean="0"/>
              <a:t>Use a single particle wave function. </a:t>
            </a:r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0" y="2368567"/>
            <a:ext cx="3998476" cy="56228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1" y="3090216"/>
            <a:ext cx="3128380" cy="251429"/>
          </a:xfrm>
          <a:prstGeom prst="rect">
            <a:avLst/>
          </a:prstGeom>
        </p:spPr>
      </p:pic>
      <p:grpSp>
        <p:nvGrpSpPr>
          <p:cNvPr id="56" name="그룹 55"/>
          <p:cNvGrpSpPr/>
          <p:nvPr/>
        </p:nvGrpSpPr>
        <p:grpSpPr>
          <a:xfrm>
            <a:off x="5889466" y="1620420"/>
            <a:ext cx="2012950" cy="1469796"/>
            <a:chOff x="2087632" y="4033830"/>
            <a:chExt cx="3060432" cy="2275490"/>
          </a:xfrm>
        </p:grpSpPr>
        <p:sp>
          <p:nvSpPr>
            <p:cNvPr id="57" name="타원 56"/>
            <p:cNvSpPr/>
            <p:nvPr/>
          </p:nvSpPr>
          <p:spPr>
            <a:xfrm>
              <a:off x="4283968" y="5445224"/>
              <a:ext cx="864096" cy="86409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T</a:t>
              </a:r>
              <a:endParaRPr lang="ko-KR" altLang="en-US" dirty="0"/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2411760" y="4033830"/>
              <a:ext cx="648072" cy="1584176"/>
              <a:chOff x="2411760" y="4033830"/>
              <a:chExt cx="648072" cy="1584176"/>
            </a:xfrm>
          </p:grpSpPr>
          <p:sp>
            <p:nvSpPr>
              <p:cNvPr id="69" name="타원 68"/>
              <p:cNvSpPr/>
              <p:nvPr/>
            </p:nvSpPr>
            <p:spPr>
              <a:xfrm rot="1802716">
                <a:off x="2501770" y="4033830"/>
                <a:ext cx="540060" cy="15841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2411760" y="5013176"/>
                <a:ext cx="360040" cy="36004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2915816" y="4365104"/>
                <a:ext cx="144016" cy="144016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9" name="직선 연결선 58"/>
            <p:cNvCxnSpPr/>
            <p:nvPr/>
          </p:nvCxnSpPr>
          <p:spPr>
            <a:xfrm>
              <a:off x="2591780" y="5193196"/>
              <a:ext cx="2124236" cy="684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71" idx="1"/>
            </p:cNvCxnSpPr>
            <p:nvPr/>
          </p:nvCxnSpPr>
          <p:spPr>
            <a:xfrm>
              <a:off x="2936907" y="4386195"/>
              <a:ext cx="1779109" cy="14910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2540863" y="4473334"/>
              <a:ext cx="446961" cy="705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 flipV="1">
              <a:off x="2764343" y="4825918"/>
              <a:ext cx="1951673" cy="10513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2087632" y="4941168"/>
              <a:ext cx="272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27784" y="4077072"/>
              <a:ext cx="285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v</a:t>
              </a:r>
              <a:endParaRPr lang="ko-KR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10190" y="450912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419872" y="500388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</a:t>
              </a:r>
              <a:endParaRPr lang="ko-KR" altLang="en-US" dirty="0"/>
            </a:p>
          </p:txBody>
        </p:sp>
        <p:pic>
          <p:nvPicPr>
            <p:cNvPr id="67" name="그림 6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4791835"/>
              <a:ext cx="204190" cy="15085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769" y="5583923"/>
              <a:ext cx="196571" cy="15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36780"/>
            <a:ext cx="7992590" cy="109552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l="19692"/>
          <a:stretch/>
        </p:blipFill>
        <p:spPr>
          <a:xfrm>
            <a:off x="4290518" y="4682198"/>
            <a:ext cx="4710396" cy="7446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0" y="2209842"/>
            <a:ext cx="3629532" cy="270547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298" y="2346188"/>
            <a:ext cx="3628836" cy="1282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004048" y="3876581"/>
            <a:ext cx="24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Spectroscopic amplitude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Spectroscopic factors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868" y="594928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18042" y="5426848"/>
            <a:ext cx="380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 be exact, Anti-symmetry </a:t>
            </a:r>
          </a:p>
          <a:p>
            <a:r>
              <a:rPr lang="en-US" altLang="ko-KR" dirty="0" smtClean="0"/>
              <a:t>of wave function have to be considered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Overlap function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36780"/>
            <a:ext cx="8019787" cy="5124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8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70782"/>
            <a:ext cx="6408712" cy="49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How many node for cluster?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6061150"/>
            <a:ext cx="274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</a:t>
            </a:r>
            <a:r>
              <a:rPr lang="en-US" altLang="ko-KR" dirty="0" err="1" smtClean="0"/>
              <a:t>J.Tostevin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63" y="936780"/>
            <a:ext cx="6522165" cy="48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Asymptotic Normalization Coefficient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6083755" cy="875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196752"/>
            <a:ext cx="6191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From the Separation energy and Coulomb interaction,</a:t>
            </a:r>
          </a:p>
          <a:p>
            <a:r>
              <a:rPr lang="en-US" altLang="ko-KR" dirty="0" smtClean="0"/>
              <a:t>At long distance separation, we can expect the overlap function </a:t>
            </a:r>
          </a:p>
          <a:p>
            <a:r>
              <a:rPr lang="en-US" altLang="ko-KR" dirty="0" smtClean="0"/>
              <a:t>Would be proportional to Whittaker function.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3429000"/>
            <a:ext cx="74888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Coefficient is called </a:t>
            </a:r>
            <a:r>
              <a:rPr lang="en-US" altLang="ko-KR" dirty="0" smtClean="0">
                <a:solidFill>
                  <a:srgbClr val="FF0000"/>
                </a:solidFill>
              </a:rPr>
              <a:t>ANC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It may be calculated from many-body theory.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If we approximate overlap function as 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ANC ~ (spectroscopic amplitude)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*(normalized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w.f. at large R )/(Whittaker function at large R)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~ (</a:t>
            </a:r>
            <a:r>
              <a:rPr lang="en-US" altLang="ko-KR" dirty="0"/>
              <a:t>spectroscopic amplitude</a:t>
            </a:r>
            <a:r>
              <a:rPr lang="en-US" altLang="ko-KR" dirty="0" smtClean="0"/>
              <a:t>) *( </a:t>
            </a:r>
            <a:r>
              <a:rPr lang="en-US" altLang="ko-KR" dirty="0" err="1" smtClean="0"/>
              <a:t>s.p</a:t>
            </a:r>
            <a:r>
              <a:rPr lang="en-US" altLang="ko-KR" dirty="0" smtClean="0"/>
              <a:t>. ANC)</a:t>
            </a:r>
          </a:p>
        </p:txBody>
      </p:sp>
    </p:spTree>
    <p:extLst>
      <p:ext uri="{BB962C8B-B14F-4D97-AF65-F5344CB8AC3E}">
        <p14:creationId xmlns:p14="http://schemas.microsoft.com/office/powerpoint/2010/main" val="314065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39552" y="1196752"/>
            <a:ext cx="4143592" cy="3030202"/>
            <a:chOff x="35497" y="2758654"/>
            <a:chExt cx="4392488" cy="3230257"/>
          </a:xfrm>
        </p:grpSpPr>
        <p:sp>
          <p:nvSpPr>
            <p:cNvPr id="9" name="Text Box 40"/>
            <p:cNvSpPr txBox="1">
              <a:spLocks noChangeArrowheads="1"/>
            </p:cNvSpPr>
            <p:nvPr/>
          </p:nvSpPr>
          <p:spPr bwMode="auto">
            <a:xfrm>
              <a:off x="3315568" y="5559015"/>
              <a:ext cx="9821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000" dirty="0"/>
                <a:t>t</a:t>
              </a:r>
              <a:r>
                <a:rPr lang="en-US" altLang="ko-KR" sz="2000" dirty="0" smtClean="0"/>
                <a:t>=</a:t>
              </a:r>
              <a:r>
                <a:rPr lang="en-US" altLang="ko-KR" sz="2000" dirty="0" err="1" smtClean="0"/>
                <a:t>n+c</a:t>
              </a:r>
              <a:r>
                <a:rPr lang="en-US" altLang="ko-KR" sz="2000" dirty="0" smtClean="0"/>
                <a:t>’</a:t>
              </a:r>
              <a:endParaRPr lang="en-US" altLang="ko-KR" sz="2000" dirty="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5497" y="2758654"/>
              <a:ext cx="4392488" cy="3230257"/>
              <a:chOff x="35496" y="2758653"/>
              <a:chExt cx="4780710" cy="3525708"/>
            </a:xfrm>
          </p:grpSpPr>
          <p:sp>
            <p:nvSpPr>
              <p:cNvPr id="11" name="Oval 18"/>
              <p:cNvSpPr>
                <a:spLocks noChangeArrowheads="1"/>
              </p:cNvSpPr>
              <p:nvPr/>
            </p:nvSpPr>
            <p:spPr bwMode="auto">
              <a:xfrm rot="20730474">
                <a:off x="3161345" y="2927243"/>
                <a:ext cx="1654861" cy="2875481"/>
              </a:xfrm>
              <a:prstGeom prst="ellipse">
                <a:avLst/>
              </a:prstGeom>
              <a:noFill/>
              <a:ln w="9525">
                <a:solidFill>
                  <a:srgbClr val="33CC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6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35496" y="2758653"/>
                <a:ext cx="4722574" cy="3525708"/>
                <a:chOff x="35496" y="2758653"/>
                <a:chExt cx="4722574" cy="3525708"/>
              </a:xfrm>
            </p:grpSpPr>
            <p:sp>
              <p:nvSpPr>
                <p:cNvPr id="13" name="Oval 4"/>
                <p:cNvSpPr>
                  <a:spLocks noChangeArrowheads="1"/>
                </p:cNvSpPr>
                <p:nvPr/>
              </p:nvSpPr>
              <p:spPr bwMode="auto">
                <a:xfrm>
                  <a:off x="3715669" y="4717002"/>
                  <a:ext cx="981560" cy="979174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4" name="Oval 5"/>
                <p:cNvSpPr>
                  <a:spLocks noChangeArrowheads="1"/>
                </p:cNvSpPr>
                <p:nvPr/>
              </p:nvSpPr>
              <p:spPr bwMode="auto">
                <a:xfrm>
                  <a:off x="3469603" y="3064813"/>
                  <a:ext cx="369099" cy="366853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rgbClr val="33CC33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5" name="Oval 6"/>
                <p:cNvSpPr>
                  <a:spLocks noChangeArrowheads="1"/>
                </p:cNvSpPr>
                <p:nvPr/>
              </p:nvSpPr>
              <p:spPr bwMode="auto">
                <a:xfrm>
                  <a:off x="772342" y="4900428"/>
                  <a:ext cx="551620" cy="550280"/>
                </a:xfrm>
                <a:prstGeom prst="ellipse">
                  <a:avLst/>
                </a:prstGeom>
                <a:solidFill>
                  <a:srgbClr val="0099CC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 flipH="1" flipV="1">
                  <a:off x="3653476" y="3248240"/>
                  <a:ext cx="552973" cy="195834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7" name="Line 13"/>
                <p:cNvSpPr>
                  <a:spLocks noChangeShapeType="1"/>
                </p:cNvSpPr>
                <p:nvPr/>
              </p:nvSpPr>
              <p:spPr bwMode="auto">
                <a:xfrm flipV="1">
                  <a:off x="1077897" y="3248240"/>
                  <a:ext cx="2575580" cy="189630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1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7019" y="5700222"/>
                  <a:ext cx="1427723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5435" y="5940295"/>
                  <a:ext cx="1488564" cy="3115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ko-KR" sz="1800"/>
                </a:p>
              </p:txBody>
            </p:sp>
            <p:sp>
              <p:nvSpPr>
                <p:cNvPr id="22" name="Oval 34"/>
                <p:cNvSpPr>
                  <a:spLocks noChangeArrowheads="1"/>
                </p:cNvSpPr>
                <p:nvPr/>
              </p:nvSpPr>
              <p:spPr bwMode="auto">
                <a:xfrm rot="19428300">
                  <a:off x="35496" y="3799869"/>
                  <a:ext cx="4354827" cy="979174"/>
                </a:xfrm>
                <a:prstGeom prst="ellipse">
                  <a:avLst/>
                </a:prstGeom>
                <a:noFill/>
                <a:ln w="9525">
                  <a:solidFill>
                    <a:srgbClr val="CC00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endParaRPr lang="ko-KR" altLang="en-US"/>
                </a:p>
              </p:txBody>
            </p:sp>
            <p:sp>
              <p:nvSpPr>
                <p:cNvPr id="23" name="Line 37"/>
                <p:cNvSpPr>
                  <a:spLocks noChangeShapeType="1"/>
                </p:cNvSpPr>
                <p:nvPr/>
              </p:nvSpPr>
              <p:spPr bwMode="auto">
                <a:xfrm flipH="1" flipV="1">
                  <a:off x="1875583" y="4533575"/>
                  <a:ext cx="2330866" cy="673013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22575" y="5206588"/>
                  <a:ext cx="735495" cy="705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ko-KR" dirty="0"/>
                    <a:t>c</a:t>
                  </a:r>
                  <a:r>
                    <a:rPr lang="en-US" altLang="ko-KR" dirty="0" smtClean="0"/>
                    <a:t>’</a:t>
                  </a:r>
                  <a:endParaRPr lang="en-US" altLang="ko-KR" dirty="0"/>
                </a:p>
              </p:txBody>
            </p:sp>
            <p:sp>
              <p:nvSpPr>
                <p:cNvPr id="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23528" y="5847655"/>
                  <a:ext cx="1201041" cy="4367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sz="2000" dirty="0" smtClean="0"/>
                    <a:t>p=</a:t>
                  </a:r>
                  <a:r>
                    <a:rPr lang="en-US" altLang="ko-KR" sz="2000" dirty="0" err="1" smtClean="0"/>
                    <a:t>c+n</a:t>
                  </a:r>
                  <a:endParaRPr lang="en-US" altLang="ko-KR" sz="2000" dirty="0"/>
                </a:p>
              </p:txBody>
            </p:sp>
            <p:sp>
              <p:nvSpPr>
                <p:cNvPr id="26" name="Text Box 43"/>
                <p:cNvSpPr txBox="1">
                  <a:spLocks noChangeArrowheads="1"/>
                </p:cNvSpPr>
                <p:nvPr/>
              </p:nvSpPr>
              <p:spPr bwMode="auto">
                <a:xfrm>
                  <a:off x="772342" y="5023162"/>
                  <a:ext cx="449162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c</a:t>
                  </a:r>
                  <a:endParaRPr lang="en-US" altLang="ko-KR" dirty="0"/>
                </a:p>
              </p:txBody>
            </p:sp>
            <p:sp>
              <p:nvSpPr>
                <p:cNvPr id="27" name="Line 44"/>
                <p:cNvSpPr>
                  <a:spLocks noChangeShapeType="1"/>
                </p:cNvSpPr>
                <p:nvPr/>
              </p:nvSpPr>
              <p:spPr bwMode="auto">
                <a:xfrm flipH="1" flipV="1">
                  <a:off x="1077897" y="5144547"/>
                  <a:ext cx="3128553" cy="62041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2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3469603" y="2758653"/>
                  <a:ext cx="351523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eaLnBrk="0" hangingPunct="0"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3600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eaLnBrk="1" hangingPunct="1"/>
                  <a:r>
                    <a:rPr lang="en-US" altLang="ko-KR" dirty="0" smtClean="0"/>
                    <a:t>n</a:t>
                  </a:r>
                  <a:endParaRPr lang="en-US" altLang="ko-KR" dirty="0"/>
                </a:p>
              </p:txBody>
            </p:sp>
            <p:sp>
              <p:nvSpPr>
                <p:cNvPr id="29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140089" y="4533575"/>
                  <a:ext cx="2882487" cy="6109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pic>
              <p:nvPicPr>
                <p:cNvPr id="30" name="그림 29"/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7744" y="4437112"/>
                  <a:ext cx="182857" cy="178286"/>
                </a:xfrm>
                <a:prstGeom prst="rect">
                  <a:avLst/>
                </a:prstGeom>
              </p:spPr>
            </p:pic>
            <p:pic>
              <p:nvPicPr>
                <p:cNvPr id="31" name="그림 30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384557"/>
                  <a:ext cx="239238" cy="196571"/>
                </a:xfrm>
                <a:prstGeom prst="rect">
                  <a:avLst/>
                </a:prstGeom>
              </p:spPr>
            </p:pic>
            <p:pic>
              <p:nvPicPr>
                <p:cNvPr id="32" name="그림 31"/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0809" y="3883548"/>
                  <a:ext cx="169143" cy="193524"/>
                </a:xfrm>
                <a:prstGeom prst="rect">
                  <a:avLst/>
                </a:prstGeom>
              </p:spPr>
            </p:pic>
            <p:pic>
              <p:nvPicPr>
                <p:cNvPr id="33" name="그림 32"/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9752" y="3861048"/>
                  <a:ext cx="105143" cy="114286"/>
                </a:xfrm>
                <a:prstGeom prst="rect">
                  <a:avLst/>
                </a:prstGeom>
              </p:spPr>
            </p:pic>
            <p:pic>
              <p:nvPicPr>
                <p:cNvPr id="34" name="그림 33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0000" y="5301208"/>
                  <a:ext cx="271238" cy="21181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/>
          <p:cNvSpPr txBox="1"/>
          <p:nvPr/>
        </p:nvSpPr>
        <p:spPr>
          <a:xfrm>
            <a:off x="392592" y="899540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p(=</a:t>
            </a:r>
            <a:r>
              <a:rPr lang="en-US" altLang="ko-KR" dirty="0" err="1" smtClean="0"/>
              <a:t>c+n</a:t>
            </a:r>
            <a:r>
              <a:rPr lang="en-US" altLang="ko-KR" dirty="0" smtClean="0"/>
              <a:t>)+c’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err="1" smtClean="0">
                <a:sym typeface="Wingdings" panose="05000000000000000000" pitchFamily="2" charset="2"/>
              </a:rPr>
              <a:t>c+t</a:t>
            </a:r>
            <a:r>
              <a:rPr lang="en-US" altLang="ko-KR" dirty="0" smtClean="0">
                <a:sym typeface="Wingdings" panose="05000000000000000000" pitchFamily="2" charset="2"/>
              </a:rPr>
              <a:t>(=</a:t>
            </a:r>
            <a:r>
              <a:rPr lang="en-US" altLang="ko-KR" dirty="0" err="1" smtClean="0">
                <a:sym typeface="Wingdings" panose="05000000000000000000" pitchFamily="2" charset="2"/>
              </a:rPr>
              <a:t>c’+n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7222" y="971200"/>
            <a:ext cx="365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rearrangement, </a:t>
            </a:r>
          </a:p>
          <a:p>
            <a:r>
              <a:rPr lang="en-US" altLang="ko-KR" dirty="0" smtClean="0"/>
              <a:t>initial and final partition is different.  </a:t>
            </a:r>
            <a:endParaRPr lang="ko-KR" altLang="en-US" dirty="0"/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33" y="1969939"/>
            <a:ext cx="3698699" cy="79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6" y="4653978"/>
            <a:ext cx="3860123" cy="71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3111" y="2940620"/>
            <a:ext cx="2641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Channel Coupling </a:t>
            </a:r>
            <a:endParaRPr lang="en-US" altLang="ko-KR" dirty="0" smtClean="0"/>
          </a:p>
          <a:p>
            <a:r>
              <a:rPr lang="en-US" altLang="ko-KR" dirty="0" smtClean="0"/>
              <a:t>In Prior form  or Post form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0754" y="5439663"/>
            <a:ext cx="3530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Where V_{</a:t>
            </a:r>
            <a:r>
              <a:rPr lang="en-US" altLang="ko-KR" dirty="0" err="1" smtClean="0"/>
              <a:t>t,p</a:t>
            </a:r>
            <a:r>
              <a:rPr lang="en-US" altLang="ko-KR" dirty="0" smtClean="0"/>
              <a:t>} are binding potential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U_{cc’} are core-core potential </a:t>
            </a:r>
          </a:p>
          <a:p>
            <a:r>
              <a:rPr lang="en-US" altLang="ko-KR" dirty="0" smtClean="0"/>
              <a:t>U_{</a:t>
            </a:r>
            <a:r>
              <a:rPr lang="en-US" altLang="ko-KR" dirty="0" err="1" smtClean="0"/>
              <a:t>I,f</a:t>
            </a:r>
            <a:r>
              <a:rPr lang="en-US" altLang="ko-KR" dirty="0" smtClean="0"/>
              <a:t>} are optical potential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86894" y="4662571"/>
            <a:ext cx="405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Remnant term are small in many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Some pair interaction is a part of internal Hamiltonian of projectile or target.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38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as a spectroscopic tool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6" name="그림 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380787"/>
            <a:ext cx="3014095" cy="6552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787900" y="1223458"/>
            <a:ext cx="42845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Transfer reaction cross section is sensitive</a:t>
            </a:r>
          </a:p>
          <a:p>
            <a:r>
              <a:rPr lang="en-US" altLang="ko-KR" dirty="0" smtClean="0"/>
              <a:t>To the transferred angular momentum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(1) By analyzing angular distribution,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one can determine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the transferred orbital angular momentum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The quantum number of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states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smtClean="0">
                <a:sym typeface="Wingdings" panose="05000000000000000000" pitchFamily="2" charset="2"/>
              </a:rPr>
              <a:t>(2) In a </a:t>
            </a:r>
            <a:r>
              <a:rPr lang="en-US" altLang="ko-KR" dirty="0" err="1" smtClean="0">
                <a:sym typeface="Wingdings" panose="05000000000000000000" pitchFamily="2" charset="2"/>
              </a:rPr>
              <a:t>s.p</a:t>
            </a:r>
            <a:r>
              <a:rPr lang="en-US" altLang="ko-KR" dirty="0" smtClean="0">
                <a:sym typeface="Wingdings" panose="05000000000000000000" pitchFamily="2" charset="2"/>
              </a:rPr>
              <a:t>. picture,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one</a:t>
            </a:r>
            <a:r>
              <a:rPr lang="ko-KR" altLang="en-US" dirty="0" smtClean="0"/>
              <a:t> </a:t>
            </a:r>
            <a:r>
              <a:rPr lang="en-US" altLang="ko-KR" dirty="0"/>
              <a:t>can extract S.F. </a:t>
            </a:r>
            <a:r>
              <a:rPr lang="en-US" altLang="ko-KR" dirty="0" smtClean="0"/>
              <a:t> from experiments</a:t>
            </a:r>
            <a:endParaRPr lang="en-US" altLang="ko-KR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 Spectroscopic information</a:t>
            </a:r>
            <a:endParaRPr lang="ko-KR" altLang="en-US" dirty="0"/>
          </a:p>
          <a:p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72" y="1223458"/>
            <a:ext cx="4363064" cy="44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6136" y="1052736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Types of reactions </a:t>
            </a:r>
          </a:p>
          <a:p>
            <a:r>
              <a:rPr lang="en-US" altLang="ko-KR" dirty="0" smtClean="0"/>
              <a:t>(according to reaction nature)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Compound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5013176"/>
            <a:ext cx="5075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Compound Reaction : slow, massive energy sharing,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involve all projectile + target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fusion, decay. </a:t>
            </a:r>
            <a:r>
              <a:rPr lang="en-US" altLang="ko-KR" dirty="0"/>
              <a:t>isotropic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   independence hypothesis.  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179" y="5013176"/>
            <a:ext cx="191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052736"/>
            <a:ext cx="45035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2736"/>
            <a:ext cx="5119844" cy="49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1" y="719060"/>
            <a:ext cx="6808706" cy="576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1175" y="3717032"/>
            <a:ext cx="1747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N, L, J of cluster state</a:t>
            </a:r>
          </a:p>
          <a:p>
            <a:endParaRPr lang="en-US" altLang="ko-KR" dirty="0"/>
          </a:p>
          <a:p>
            <a:r>
              <a:rPr lang="en-US" altLang="ko-KR" dirty="0" smtClean="0"/>
              <a:t>S.A. = spectroscopic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amplitude</a:t>
            </a:r>
          </a:p>
          <a:p>
            <a:endParaRPr lang="en-US" altLang="ko-KR" dirty="0"/>
          </a:p>
          <a:p>
            <a:r>
              <a:rPr lang="en-US" altLang="ko-KR" dirty="0" smtClean="0"/>
              <a:t>Post/prior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3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Transfer Reaction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7" y="759655"/>
            <a:ext cx="5523000" cy="594163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3528" y="1772816"/>
            <a:ext cx="5040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3528" y="3645024"/>
            <a:ext cx="35283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84168" y="1166842"/>
            <a:ext cx="245067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Bound state </a:t>
            </a:r>
          </a:p>
          <a:p>
            <a:r>
              <a:rPr lang="en-US" altLang="ko-KR" dirty="0" smtClean="0"/>
              <a:t>Wave functions </a:t>
            </a:r>
          </a:p>
          <a:p>
            <a:r>
              <a:rPr lang="en-US" altLang="ko-KR" dirty="0" smtClean="0"/>
              <a:t>Are obtained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Well-depth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Prescription</a:t>
            </a: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Always check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Parameters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No automatic </a:t>
            </a:r>
          </a:p>
          <a:p>
            <a:r>
              <a:rPr lang="en-US" altLang="ko-KR" dirty="0" smtClean="0"/>
              <a:t>Determination</a:t>
            </a:r>
          </a:p>
          <a:p>
            <a:r>
              <a:rPr lang="en-US" altLang="ko-KR" dirty="0" smtClean="0"/>
              <a:t>Of potential parameter</a:t>
            </a:r>
          </a:p>
          <a:p>
            <a:r>
              <a:rPr lang="en-US" altLang="ko-KR" dirty="0" smtClean="0"/>
              <a:t>Is Available.</a:t>
            </a:r>
          </a:p>
          <a:p>
            <a:endParaRPr lang="en-US" altLang="ko-KR" dirty="0"/>
          </a:p>
          <a:p>
            <a:r>
              <a:rPr lang="en-US" altLang="ko-KR" dirty="0" smtClean="0"/>
              <a:t>One can export</a:t>
            </a:r>
          </a:p>
          <a:p>
            <a:r>
              <a:rPr lang="en-US" altLang="ko-KR" dirty="0" smtClean="0"/>
              <a:t>The result of DWBA</a:t>
            </a:r>
          </a:p>
          <a:p>
            <a:r>
              <a:rPr lang="en-US" altLang="ko-KR" dirty="0" smtClean="0"/>
              <a:t>Calculation </a:t>
            </a:r>
            <a:r>
              <a:rPr lang="en-US" altLang="ko-KR" dirty="0"/>
              <a:t>as a file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28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4.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3756156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Break up, CDCC, ADWA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1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89" y="1052736"/>
            <a:ext cx="7687515" cy="45367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7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Break up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9632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869138"/>
            <a:ext cx="7847180" cy="50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W.f.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21" y="926443"/>
            <a:ext cx="5010849" cy="3210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819" y="6021288"/>
            <a:ext cx="270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A.M. Moro)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65218" y="1196752"/>
            <a:ext cx="39787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Unlike bound state wave function,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Continuum wave function does not</a:t>
            </a:r>
          </a:p>
          <a:p>
            <a:r>
              <a:rPr lang="en-US" altLang="ko-KR" dirty="0" smtClean="0"/>
              <a:t>Vanish at large distance.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Non-</a:t>
            </a:r>
            <a:r>
              <a:rPr lang="en-US" altLang="ko-KR" dirty="0" err="1" smtClean="0">
                <a:sym typeface="Wingdings" panose="05000000000000000000" pitchFamily="2" charset="2"/>
              </a:rPr>
              <a:t>normalizable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/>
              <a:t>(Stable) Coupling is difficult to obtain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There are infinite number of energies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smtClean="0">
                <a:solidFill>
                  <a:srgbClr val="0000FF"/>
                </a:solidFill>
              </a:rPr>
              <a:t>Continuum discretization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(1) Pseudo States method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</a:rPr>
              <a:t>   (2) Bin method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5" y="4310018"/>
            <a:ext cx="3998476" cy="5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5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Continuum discretization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63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4" y="903815"/>
            <a:ext cx="7764427" cy="44891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106" y="1988840"/>
            <a:ext cx="4486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8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7" y="808146"/>
            <a:ext cx="3486637" cy="2486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29000"/>
            <a:ext cx="7144747" cy="1228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45597"/>
            <a:ext cx="7344800" cy="962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181" y="1359314"/>
            <a:ext cx="5115639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Nuclear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931451"/>
            <a:ext cx="636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Here we only consider </a:t>
            </a:r>
            <a:r>
              <a:rPr lang="en-US" altLang="ko-KR" dirty="0" smtClean="0">
                <a:solidFill>
                  <a:srgbClr val="FF0000"/>
                </a:solidFill>
              </a:rPr>
              <a:t>direct </a:t>
            </a:r>
            <a:r>
              <a:rPr lang="en-US" altLang="ko-KR" dirty="0" smtClean="0"/>
              <a:t>reactions. ( No compound reaction.)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1628800"/>
            <a:ext cx="716099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principle, nuclear reaction is a many-body problem and </a:t>
            </a:r>
          </a:p>
          <a:p>
            <a:r>
              <a:rPr lang="en-US" altLang="ko-KR" dirty="0" smtClean="0"/>
              <a:t>It is very difficult to solve exactly (even when interactions are known).</a:t>
            </a:r>
          </a:p>
          <a:p>
            <a:endParaRPr lang="en-US" altLang="ko-KR" dirty="0"/>
          </a:p>
          <a:p>
            <a:r>
              <a:rPr lang="en-US" altLang="ko-KR" dirty="0" smtClean="0"/>
              <a:t>Thus, usually the problem is approximated as an easier few-body problem.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Ignore internal degrees of freedom or simplify.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Approximate as a point particle or combination of few particles.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r>
              <a:rPr lang="en-US" altLang="ko-KR" dirty="0" smtClean="0"/>
              <a:t>There are many direct nuclear reaction codes available. </a:t>
            </a:r>
          </a:p>
          <a:p>
            <a:r>
              <a:rPr lang="en-US" altLang="ko-KR" dirty="0" smtClean="0"/>
              <a:t>In this lecture, we focus on Elastic, Inelastic, transfer … reactions</a:t>
            </a:r>
          </a:p>
          <a:p>
            <a:r>
              <a:rPr lang="en-US" altLang="ko-KR" dirty="0" smtClean="0"/>
              <a:t>in simple structure/reaction models</a:t>
            </a:r>
          </a:p>
          <a:p>
            <a:r>
              <a:rPr lang="en-US" altLang="ko-KR" dirty="0" smtClean="0"/>
              <a:t>And explain how to calculate the reaction cross section in practice.</a:t>
            </a:r>
          </a:p>
          <a:p>
            <a:r>
              <a:rPr lang="en-US" altLang="ko-KR" dirty="0" smtClean="0"/>
              <a:t>(Also how to use some nuclear reaction codes) 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001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6819" y="602128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7437" y="869138"/>
            <a:ext cx="6038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CDCC describes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Elastic scattering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Breakup</a:t>
            </a:r>
          </a:p>
          <a:p>
            <a:r>
              <a:rPr lang="en-US" altLang="ko-KR" dirty="0" smtClean="0"/>
              <a:t>At the same time </a:t>
            </a:r>
          </a:p>
          <a:p>
            <a:endParaRPr lang="en-US" altLang="ko-KR" dirty="0"/>
          </a:p>
          <a:p>
            <a:r>
              <a:rPr lang="en-US" altLang="ko-KR" dirty="0" smtClean="0"/>
              <a:t>One have to specify how the bin is prepared.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780928"/>
            <a:ext cx="6134956" cy="28960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2200" y="3140968"/>
            <a:ext cx="26588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FRESCO </a:t>
            </a:r>
          </a:p>
          <a:p>
            <a:r>
              <a:rPr lang="en-US" altLang="ko-KR" dirty="0" smtClean="0"/>
              <a:t>Can compute </a:t>
            </a:r>
          </a:p>
          <a:p>
            <a:r>
              <a:rPr lang="en-US" altLang="ko-KR" dirty="0" smtClean="0"/>
              <a:t>CDCC </a:t>
            </a:r>
          </a:p>
          <a:p>
            <a:endParaRPr lang="en-US" altLang="ko-KR" dirty="0"/>
          </a:p>
          <a:p>
            <a:r>
              <a:rPr lang="en-US" altLang="ko-KR" dirty="0" smtClean="0"/>
              <a:t>Implementation of CDCC</a:t>
            </a:r>
          </a:p>
          <a:p>
            <a:r>
              <a:rPr lang="en-US" altLang="ko-KR" dirty="0" smtClean="0"/>
              <a:t>In </a:t>
            </a:r>
            <a:r>
              <a:rPr lang="en-US" altLang="ko-KR" dirty="0" err="1" smtClean="0"/>
              <a:t>ReactionGUI</a:t>
            </a:r>
            <a:r>
              <a:rPr lang="en-US" altLang="ko-KR" dirty="0" smtClean="0"/>
              <a:t> is planned.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8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CDCC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09" y="842211"/>
            <a:ext cx="3391494" cy="28748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0032" y="1196752"/>
            <a:ext cx="1749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 + 58Ni </a:t>
            </a:r>
          </a:p>
          <a:p>
            <a:r>
              <a:rPr lang="en-US" altLang="ko-KR" dirty="0" smtClean="0"/>
              <a:t>Elastic scattering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65" y="3573016"/>
            <a:ext cx="3219455" cy="28083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393305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6Li = alpha + d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88024" y="5085184"/>
            <a:ext cx="3279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Importance of break up channels</a:t>
            </a:r>
          </a:p>
          <a:p>
            <a:r>
              <a:rPr lang="en-US" altLang="ko-KR" dirty="0" smtClean="0"/>
              <a:t>For weakly bound nuclei.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40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0136" y="6381328"/>
            <a:ext cx="245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slides of A. Moro)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16" y="936780"/>
            <a:ext cx="69983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One can obtain the effects of breakup channels to transfer reaction </a:t>
            </a:r>
          </a:p>
          <a:p>
            <a:r>
              <a:rPr lang="en-US" altLang="ko-KR" dirty="0" smtClean="0"/>
              <a:t>By using </a:t>
            </a:r>
            <a:r>
              <a:rPr lang="en-US" altLang="ko-KR" dirty="0" smtClean="0">
                <a:solidFill>
                  <a:srgbClr val="0000FF"/>
                </a:solidFill>
              </a:rPr>
              <a:t>CDCC-BA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CDCC-BA = (coupled channel equations for </a:t>
            </a:r>
            <a:r>
              <a:rPr lang="en-US" altLang="ko-KR" dirty="0" err="1" smtClean="0"/>
              <a:t>elastic+break</a:t>
            </a:r>
            <a:r>
              <a:rPr lang="en-US" altLang="ko-KR" dirty="0" smtClean="0"/>
              <a:t> up channels)</a:t>
            </a:r>
          </a:p>
          <a:p>
            <a:r>
              <a:rPr lang="en-US" altLang="ko-KR" dirty="0" smtClean="0"/>
              <a:t>                         + DWBA for transfer channel.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Another way to include break up channels in transfer reaction is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0000FF"/>
                </a:solidFill>
              </a:rPr>
              <a:t>Adiabatic Distorted Wave Born Approximation</a:t>
            </a:r>
            <a:r>
              <a:rPr lang="en-US" altLang="ko-KR" dirty="0" smtClean="0"/>
              <a:t>            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2920" y="2843644"/>
            <a:ext cx="481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approximation:  slow process </a:t>
            </a:r>
            <a:r>
              <a:rPr lang="en-US" altLang="ko-KR" dirty="0" smtClean="0">
                <a:sym typeface="Wingdings" panose="05000000000000000000" pitchFamily="2" charset="2"/>
              </a:rPr>
              <a:t> frozen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413711"/>
            <a:ext cx="6935168" cy="7335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0" y="4180797"/>
            <a:ext cx="5048955" cy="8002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5058198"/>
            <a:ext cx="4315427" cy="523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39" y="5659335"/>
            <a:ext cx="431542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6182588" cy="1333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767" y="2492896"/>
            <a:ext cx="248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Adiabatic approximation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2472746"/>
            <a:ext cx="1905266" cy="409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012730"/>
            <a:ext cx="1905266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773" y="3592644"/>
            <a:ext cx="5668166" cy="13622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00192" y="3995772"/>
            <a:ext cx="2566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Treat “r” as a parameter.</a:t>
            </a:r>
          </a:p>
          <a:p>
            <a:r>
              <a:rPr lang="en-US" altLang="ko-KR" dirty="0" smtClean="0"/>
              <a:t>(frozen during reaction.) 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941168"/>
            <a:ext cx="606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zero-range approximation, wave function at r=0 is important 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39" y="5389533"/>
            <a:ext cx="5191850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ADWA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759655"/>
            <a:ext cx="5191850" cy="657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1700808"/>
            <a:ext cx="818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Solving this equation is equivalent to solve distorted Wave with adiabatic potential.  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276872"/>
            <a:ext cx="3000794" cy="5430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1" y="2819873"/>
            <a:ext cx="4696480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925" y="3915401"/>
            <a:ext cx="4591691" cy="10955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41010" y="4339862"/>
            <a:ext cx="1954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(Finite range case.)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7032" y="3429000"/>
            <a:ext cx="352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Jhonson-Sopper</a:t>
            </a:r>
            <a:r>
              <a:rPr lang="en-US" altLang="ko-KR" dirty="0" smtClean="0"/>
              <a:t> Adiabatic potential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25" y="5318302"/>
            <a:ext cx="4315427" cy="8097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37032" y="5445224"/>
            <a:ext cx="348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Compute transfer reaction by using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Adiabatic Wave function.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24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9144000" cy="547260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650631" y="3356992"/>
            <a:ext cx="7842738" cy="0"/>
          </a:xfrm>
          <a:prstGeom prst="line">
            <a:avLst/>
          </a:prstGeom>
          <a:ln w="571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0631" y="2847512"/>
            <a:ext cx="117371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Part </a:t>
            </a:r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847512"/>
            <a:ext cx="296267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15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Knockout, </a:t>
            </a:r>
            <a:r>
              <a:rPr lang="en-US" altLang="ko-KR" sz="2215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Fusion</a:t>
            </a:r>
            <a:endParaRPr lang="en-US" altLang="ko-KR" sz="2215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27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45807"/>
            <a:ext cx="74888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Knockout reaction : combination of break up and transfer</a:t>
            </a:r>
          </a:p>
          <a:p>
            <a:endParaRPr lang="en-US" altLang="ko-KR" dirty="0"/>
          </a:p>
          <a:p>
            <a:r>
              <a:rPr lang="en-US" altLang="ko-KR" dirty="0" smtClean="0"/>
              <a:t> A (B, c) X   ,   B = c + n 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Elastic Break up , X= n + A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Inelastic Break up , X = n’ + A*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(stripping)  , X = (</a:t>
            </a:r>
            <a:r>
              <a:rPr lang="en-US" altLang="ko-KR" dirty="0" err="1" smtClean="0"/>
              <a:t>n+A</a:t>
            </a:r>
            <a:r>
              <a:rPr lang="en-US" altLang="ko-KR" dirty="0" smtClean="0"/>
              <a:t>) </a:t>
            </a:r>
          </a:p>
          <a:p>
            <a:pPr marL="342900" indent="-342900">
              <a:buAutoNum type="arabicParenBoth"/>
            </a:pPr>
            <a:endParaRPr lang="en-US" altLang="ko-KR" dirty="0"/>
          </a:p>
          <a:p>
            <a:pPr marL="342900" indent="-342900">
              <a:buAutoNum type="arabicParenBoth"/>
            </a:pPr>
            <a:endParaRPr lang="en-US" altLang="ko-KR" dirty="0" smtClean="0"/>
          </a:p>
          <a:p>
            <a:r>
              <a:rPr lang="en-US" altLang="ko-KR" dirty="0" smtClean="0"/>
              <a:t>Knockout reaction can be calculated with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DWIA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Transfer to continuum</a:t>
            </a:r>
          </a:p>
          <a:p>
            <a:pPr marL="342900" indent="-342900">
              <a:buAutoNum type="arabicParenBoth"/>
            </a:pPr>
            <a:r>
              <a:rPr lang="en-US" altLang="ko-KR" dirty="0" err="1" smtClean="0"/>
              <a:t>Eikonal</a:t>
            </a:r>
            <a:r>
              <a:rPr lang="en-US" altLang="ko-KR" dirty="0" smtClean="0"/>
              <a:t> method (~ WKB approximation)</a:t>
            </a:r>
          </a:p>
          <a:p>
            <a:pPr marL="342900" indent="-342900">
              <a:buAutoNum type="arabicParenBoth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84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69138"/>
            <a:ext cx="7244598" cy="4992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4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6093296"/>
            <a:ext cx="228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from J. </a:t>
            </a:r>
            <a:r>
              <a:rPr lang="en-US" altLang="ko-KR" dirty="0" err="1" smtClean="0"/>
              <a:t>Tostevin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902500"/>
            <a:ext cx="827838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509120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we can obtain semi-classical S(b), S-matrix </a:t>
            </a:r>
          </a:p>
          <a:p>
            <a:r>
              <a:rPr lang="en-US" altLang="ko-KR" dirty="0" smtClean="0"/>
              <a:t>we can compute  cross section. </a:t>
            </a:r>
          </a:p>
          <a:p>
            <a:endParaRPr lang="en-US" altLang="ko-KR" dirty="0"/>
          </a:p>
          <a:p>
            <a:r>
              <a:rPr lang="en-US" altLang="ko-KR" dirty="0" smtClean="0"/>
              <a:t>S(b) corresponds to the phase modification due to interaction.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333077"/>
            <a:ext cx="2972215" cy="6573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936780"/>
            <a:ext cx="558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At high energy, trajectory will be similar to straight line. 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13" y="2051143"/>
            <a:ext cx="2657846" cy="5239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47986"/>
            <a:ext cx="7344800" cy="36771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6136" y="5445224"/>
            <a:ext cx="288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gives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phase shift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2888" y="1556792"/>
            <a:ext cx="43007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Though trajectory is fixed, </a:t>
            </a:r>
          </a:p>
          <a:p>
            <a:r>
              <a:rPr lang="en-US" altLang="ko-KR" dirty="0" smtClean="0"/>
              <a:t>Wave function can change it’s phase</a:t>
            </a:r>
          </a:p>
          <a:p>
            <a:r>
              <a:rPr lang="en-US" altLang="ko-KR" dirty="0" smtClean="0"/>
              <a:t>After scattering.</a:t>
            </a:r>
          </a:p>
          <a:p>
            <a:r>
              <a:rPr lang="en-US" altLang="ko-KR" dirty="0" smtClean="0"/>
              <a:t>Phase shift depends on impact parameter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 Wave front change, angular distribution.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99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769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Kinematics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36780"/>
            <a:ext cx="3312368" cy="268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99592" y="3820901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(</a:t>
            </a:r>
            <a:r>
              <a:rPr lang="en-US" altLang="ko-KR" dirty="0" err="1" smtClean="0"/>
              <a:t>Satchler</a:t>
            </a:r>
            <a:r>
              <a:rPr lang="en-US" altLang="ko-KR" dirty="0" smtClean="0"/>
              <a:t> fig2.1)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16016" y="869138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Typically,  two body reactions.</a:t>
            </a:r>
          </a:p>
          <a:p>
            <a:endParaRPr lang="en-US" altLang="ko-KR" dirty="0"/>
          </a:p>
          <a:p>
            <a:r>
              <a:rPr lang="en-US" altLang="ko-KR" dirty="0" smtClean="0"/>
              <a:t>Theoretical calculations are done in</a:t>
            </a:r>
          </a:p>
          <a:p>
            <a:r>
              <a:rPr lang="en-US" altLang="ko-KR" dirty="0" smtClean="0"/>
              <a:t>Center of mass frame. </a:t>
            </a:r>
          </a:p>
          <a:p>
            <a:endParaRPr lang="en-US" altLang="ko-KR" dirty="0"/>
          </a:p>
          <a:p>
            <a:r>
              <a:rPr lang="en-US" altLang="ko-KR" dirty="0" smtClean="0"/>
              <a:t>Need convert CM&lt;-&gt;LAB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5" y="4389439"/>
            <a:ext cx="3024336" cy="72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43955"/>
            <a:ext cx="2952328" cy="68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17" y="5392116"/>
            <a:ext cx="6123203" cy="68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2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052736"/>
            <a:ext cx="2638793" cy="5906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900314"/>
            <a:ext cx="4010585" cy="895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059439"/>
            <a:ext cx="7918909" cy="140577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508" y="3573016"/>
            <a:ext cx="6315956" cy="156231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298" y="5517232"/>
            <a:ext cx="1971950" cy="5048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0696" y="555106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0000FF"/>
                </a:solidFill>
              </a:rPr>
              <a:t>Eikonal</a:t>
            </a:r>
            <a:r>
              <a:rPr lang="en-US" altLang="ko-KR" dirty="0" smtClean="0">
                <a:solidFill>
                  <a:srgbClr val="0000FF"/>
                </a:solidFill>
              </a:rPr>
              <a:t> S-matrix.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3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53806"/>
            <a:ext cx="7455283" cy="4821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936780"/>
            <a:ext cx="438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 for composite particle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6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98072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MOMDIS code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0775" y="1390740"/>
            <a:ext cx="422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 </a:t>
            </a:r>
            <a:r>
              <a:rPr lang="en-US" altLang="ko-KR" dirty="0" err="1" smtClean="0"/>
              <a:t>Eikonal</a:t>
            </a:r>
            <a:r>
              <a:rPr lang="en-US" altLang="ko-KR" dirty="0" smtClean="0"/>
              <a:t> approximation, </a:t>
            </a:r>
          </a:p>
          <a:p>
            <a:r>
              <a:rPr lang="en-US" altLang="ko-KR" dirty="0" smtClean="0"/>
              <a:t>S(b) can be thought as a survival amplitude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0" y="1345524"/>
            <a:ext cx="3729558" cy="5144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493887"/>
            <a:ext cx="4489863" cy="7719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15" y="3564747"/>
            <a:ext cx="7039527" cy="67591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5515" y="2638725"/>
            <a:ext cx="160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Elastic S-matrix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01" y="4437112"/>
            <a:ext cx="3262743" cy="184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46" y="932728"/>
            <a:ext cx="2686425" cy="6477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57" y="844967"/>
            <a:ext cx="2553056" cy="6573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5616" y="1724160"/>
            <a:ext cx="610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elastic break up (1) final state is continuum wave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                  (2) both core and valence have to survive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782" y="2514133"/>
            <a:ext cx="4915586" cy="1314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592" y="4555682"/>
            <a:ext cx="243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v-removal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3995772"/>
            <a:ext cx="429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Stripping means removal of valence particle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43369" y="4464438"/>
            <a:ext cx="2017608" cy="638264"/>
            <a:chOff x="5502370" y="4459282"/>
            <a:chExt cx="2017608" cy="638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3450" y="4459282"/>
              <a:ext cx="1276528" cy="63826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2370" y="4601079"/>
              <a:ext cx="323895" cy="3620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65327" y="459374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=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020" y="5392511"/>
            <a:ext cx="183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Inelastic break up</a:t>
            </a:r>
          </a:p>
          <a:p>
            <a:r>
              <a:rPr lang="en-US" altLang="ko-KR" dirty="0" smtClean="0"/>
              <a:t>(v-removal)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13" y="5263390"/>
            <a:ext cx="3829584" cy="7716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44208" y="2780928"/>
            <a:ext cx="225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Diffractive breakup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48264" y="5263390"/>
            <a:ext cx="1415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Or </a:t>
            </a:r>
          </a:p>
          <a:p>
            <a:r>
              <a:rPr lang="en-US" altLang="ko-KR" dirty="0" smtClean="0"/>
              <a:t>Stripping </a:t>
            </a:r>
          </a:p>
          <a:p>
            <a:r>
              <a:rPr lang="en-US" altLang="ko-KR" dirty="0" smtClean="0"/>
              <a:t>Cross section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63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Knockoout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in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Eikonal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approximation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913899"/>
            <a:ext cx="7859222" cy="16575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03" y="2729899"/>
            <a:ext cx="7773485" cy="84784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76" y="4097897"/>
            <a:ext cx="7611537" cy="828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9632" y="3577742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no spin dependence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3876" y="5301208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are (1) bound state wave function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(2) S-matrix of nucleon-target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   (3) S-matrix of core-target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09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ReactionGUI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 with MOMDIS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69138"/>
            <a:ext cx="6721194" cy="5584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845443"/>
            <a:ext cx="611590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2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936780"/>
            <a:ext cx="5484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One can obtain fusion(absorption) cross section by using</a:t>
            </a:r>
          </a:p>
          <a:p>
            <a:endParaRPr lang="en-US" altLang="ko-KR" dirty="0"/>
          </a:p>
          <a:p>
            <a:pPr marL="342900" indent="-342900">
              <a:buAutoNum type="arabicParenBoth"/>
            </a:pPr>
            <a:r>
              <a:rPr lang="en-US" altLang="ko-KR" dirty="0" smtClean="0"/>
              <a:t>Complex optical potential </a:t>
            </a:r>
          </a:p>
          <a:p>
            <a:pPr marL="342900" indent="-342900">
              <a:buAutoNum type="arabicParenBoth"/>
            </a:pPr>
            <a:r>
              <a:rPr lang="en-US" altLang="ko-KR" dirty="0" smtClean="0"/>
              <a:t>Quantum tunneling with real potential.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61" y="2284802"/>
            <a:ext cx="5301597" cy="3880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558924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0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69138"/>
            <a:ext cx="6668127" cy="48396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53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9129" r="7295" b="84985"/>
          <a:stretch/>
        </p:blipFill>
        <p:spPr>
          <a:xfrm>
            <a:off x="15292" y="64157"/>
            <a:ext cx="9128708" cy="7249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04767" y="211851"/>
            <a:ext cx="1474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altLang="ko-K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Reactions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제목 1"/>
          <p:cNvSpPr>
            <a:spLocks noGrp="1"/>
          </p:cNvSpPr>
          <p:nvPr>
            <p:ph type="title"/>
          </p:nvPr>
        </p:nvSpPr>
        <p:spPr>
          <a:xfrm>
            <a:off x="2195736" y="214235"/>
            <a:ext cx="6480968" cy="504825"/>
          </a:xfrm>
        </p:spPr>
        <p:txBody>
          <a:bodyPr/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dia New" panose="020B0304020202020204" pitchFamily="34" charset="-34"/>
              </a:rPr>
              <a:t>Fusion reaction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64" y="5949280"/>
            <a:ext cx="267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(from lecture of K. </a:t>
            </a:r>
            <a:r>
              <a:rPr lang="en-US" altLang="ko-KR" dirty="0" err="1" smtClean="0"/>
              <a:t>Hagino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20" y="1161458"/>
            <a:ext cx="7466805" cy="44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9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.7334"/>
  <p:tag name="ORIGINALWIDTH" val="923.1346"/>
  <p:tag name="LATEXADDIN" val="\documentclass{article}&#10;\usepackage{amsmath}&#10;\pagestyle{empty}&#10;\begin{document}&#10;&#10;$|\Psi\rangle=\sum_\alpha |\phi_\alpha\rangle \psi_\alpha$ &#10;&#10;&#10;\end{document}"/>
  <p:tag name="IGUANATEXSIZE" val="20"/>
  <p:tag name="IGUANATEXCURSOR" val="13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2127.484"/>
  <p:tag name="LATEXADDIN" val="\documentclass{article}&#10;\usepackage{amsmath}&#10;\pagestyle{empty}&#10;\begin{document}&#10;&#10;$U(R)=V(R)+i W(R)+V_C(R)+V_{SO}$&#10;&#10;&#10;\end{document}"/>
  <p:tag name="IGUANATEXSIZE" val="20"/>
  <p:tag name="IGUANATEXCURSOR" val="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1.4811"/>
  <p:tag name="ORIGINALWIDTH" val="1477.315"/>
  <p:tag name="LATEXADDIN" val="\documentclass{article}&#10;\usepackage{amsmath}&#10;\pagestyle{empty}&#10;\begin{document}&#10;&#10;$V({\vec R},{\vec r})=U_{vt}({\vec r}_v)+U_{ct}({\vec r}_c)$&#10;&#10;&#10;\end{document}"/>
  <p:tag name="IGUANATEXSIZE" val="20"/>
  <p:tag name="IGUANATEXCURSOR" val="1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325.4593"/>
  <p:tag name="LATEXADDIN" val="\documentclass{article}&#10;\usepackage{amsmath}&#10;\pagestyle{empty}&#10;\begin{document}&#10;&#10;$\psi_\beta(R)$&#10;&#10;&#10;\end{document}"/>
  <p:tag name="IGUANATEXSIZE" val="20"/>
  <p:tag name="IGUANATEXCURSOR" val="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8.429"/>
  <p:tag name="ORIGINALWIDTH" val="1015.373"/>
  <p:tag name="LATEXADDIN" val="\documentclass{article}&#10;\usepackage{amsmath}&#10;\pagestyle{empty}&#10;\begin{document}&#10;&#10;\begin{eqnarray}&#10;{\vec r}_{vt}&amp;=&amp;{\vec R}+\frac{m_c}{m_p}{\vec r} \nonumber \\&#10;{\vec r}_{ct}&amp;=&amp;{\vec R}-\frac{m_v}{m_p}{\vec r} \nonumber &#10;\end{eqnarray}&#10;&#10;&#10;\end{document}"/>
  <p:tag name="IGUANATEXSIZE" val="20"/>
  <p:tag name="IGUANATEXCURSOR" val="1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6.7304"/>
  <p:tag name="ORIGINALWIDTH" val="2060.742"/>
  <p:tag name="LATEXADDIN" val="\documentclass{article}&#10;\usepackage{amsmath}&#10;\pagestyle{empty}&#10;\begin{document}&#10;&#10;$W({\vec R},{\vec r})=V_{vt}({\vec r}_v)+V_{ct}({\vec r}_c)-U_{opt}(R)$&#10;&#10;&#10;\end{document}"/>
  <p:tag name="IGUANATEXSIZE" val="20"/>
  <p:tag name="IGUANATEXCURSOR" val="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539.558"/>
  <p:tag name="LATEXADDIN" val="\documentclass{article}&#10;\usepackage{amsmath}&#10;\pagestyle{empty}&#10;\begin{document}&#10;&#10;&#10;$[T+V_{cv}(r)]\phi_n(r)=E_n\phi_n(r)$&#10;&#10;\end{document}"/>
  <p:tag name="IGUANATEXSIZE" val="20"/>
  <p:tag name="IGUANATEXCURSOR" val="10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100.4874"/>
  <p:tag name="LATEXADDIN" val="\documentclass{article}&#10;\usepackage{amsmath}&#10;\pagestyle{empty}&#10;\begin{document}&#10;&#10;$r_v$&#10;&#10;&#10;\end{document}"/>
  <p:tag name="IGUANATEXSIZE" val="20"/>
  <p:tag name="IGUANATEXCURSOR" val="8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4.24071"/>
  <p:tag name="ORIGINALWIDTH" val="96.73788"/>
  <p:tag name="LATEXADDIN" val="\documentclass{article}&#10;\usepackage{amsmath}&#10;\pagestyle{empty}&#10;\begin{document}&#10;&#10;$r_c$&#10;&#10;&#10;\end{document}"/>
  <p:tag name="IGUANATEXSIZE" val="20"/>
  <p:tag name="IGUANATEXCURSOR" val="8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.73905"/>
  <p:tag name="ORIGINALWIDTH" val="89.9887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6.73788"/>
  <p:tag name="ORIGINALWIDTH" val="117.7353"/>
  <p:tag name="LATEXADDIN" val="\documentclass{article}&#10;\usepackage{amsmath}&#10;\pagestyle{empty}&#10;\begin{document}&#10;&#10;&#10;$R'$&#10;&#10;\end{document}"/>
  <p:tag name="IGUANATEXSIZE" val="20"/>
  <p:tag name="IGUANATEXCURSOR" val="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329.2088"/>
  <p:tag name="LATEXADDIN" val="\documentclass{article}&#10;\usepackage{amsmath}&#10;\pagestyle{empty}&#10;\begin{document}&#10;&#10;$\psi_\alpha(R)$&#10;&#10;&#10;\end{document}"/>
  <p:tag name="IGUANATEXSIZE" val="20"/>
  <p:tag name="IGUANATEXCURSOR" val="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5.23811"/>
  <p:tag name="ORIGINALWIDTH" val="83.23961"/>
  <p:tag name="LATEXADDIN" val="\documentclass{article}&#10;\usepackage{amsmath}&#10;\pagestyle{empty}&#10;\begin{document}&#10;&#10;&#10;$r'$&#10;&#10;\end{document}"/>
  <p:tag name="IGUANATEXSIZE" val="20"/>
  <p:tag name="IGUANATEXCURSOR" val="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20"/>
  <p:tag name="IGUANATEXCURSOR" val="8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237"/>
  <p:tag name="ORIGINALWIDTH" val="133.4833"/>
  <p:tag name="LATEXADDIN" val="\documentclass{article}&#10;\usepackage{amsmath}&#10;\pagestyle{empty}&#10;\begin{document}&#10;&#10;$R_{c}$&#10;&#10;&#10;\end{document}"/>
  <p:tag name="IGUANATEXSIZE" val="20"/>
  <p:tag name="IGUANATEXCURSOR" val="8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22.4597"/>
  <p:tag name="ORIGINALWIDTH" val="1483.315"/>
  <p:tag name="LATEXADDIN" val="\documentclass{article}&#10;\usepackage{amsmath}&#10;\pagestyle{empty}&#10;\begin{document}&#10;&#10;$$ \left(\frac{d\sigma}{d\Omega}\right)_{exp}&#10;   = S \left(\frac{d\sigma}{d\Omega}\right)_{DWBA}&#10;$$&#10;&#10;&#10;\end{document}"/>
  <p:tag name="IGUANATEXSIZE" val="20"/>
  <p:tag name="IGUANATEXCURSOR" val="17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6.7154"/>
  <p:tag name="ORIGINALWIDTH" val="1967.754"/>
  <p:tag name="LATEXADDIN" val="\documentclass{article}&#10;\usepackage{amsmath}&#10;\pagestyle{empty}&#10;\begin{document}&#10;&#10;\begin{equation}&#10;V_{n,n'}(R)=\int d^3 r \phi^*_n({\vec r})V({\vec R},{\vec r})\phi_{n'}({\vec r})&#10;\nonumber&#10;\end{equation}&#10;\end{document}"/>
  <p:tag name="IGUANATEXSIZE" val="20"/>
  <p:tag name="IGUANATEXCURSOR" val="1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.2347"/>
  <p:tag name="ORIGINALWIDTH" val="1814.773"/>
  <p:tag name="LATEXADDIN" val="\documentclass{article}&#10;\usepackage{amsmath}&#10;\pagestyle{empty}&#10;\begin{document}&#10;&#10;$H=H_i+T_i+V_i=H_j+T_j+V_j$&#10;&#10;&#10;\end{document}"/>
  <p:tag name="IGUANATEXSIZE" val="20"/>
  <p:tag name="IGUANATEXCURSOR" val="1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8.9839"/>
  <p:tag name="ORIGINALWIDTH" val="998.8751"/>
  <p:tag name="LATEXADDIN" val="\documentclass{article}&#10;\usepackage{amsmath}&#10;\pagestyle{empty}&#10;\begin{document}&#10;&#10;$V_i=V_i(R_i,\xi_{pi},\xi_{ti})$&#10;&#10;&#10;\end{document}"/>
  <p:tag name="IGUANATEXSIZE" val="20"/>
  <p:tag name="IGUANATEXCURSOR" val="1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9.7338"/>
  <p:tag name="ORIGINALWIDTH" val="1054.368"/>
  <p:tag name="LATEXADDIN" val="\documentclass{article}&#10;\usepackage{amsmath}&#10;\pagestyle{empty}&#10;\begin{document}&#10;&#10;$V_j=V_j(R_j,\xi_{pj},\xi_{tj})$&#10;&#10;&#10;\end{document}"/>
  <p:tag name="IGUANATEXSIZE" val="20"/>
  <p:tag name="IGUANATEXCURSOR" val="1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2.7109"/>
  <p:tag name="ORIGINALWIDTH" val="2507.687"/>
  <p:tag name="LATEXADDIN" val="\documentclass{article}&#10;\usepackage{amsmath}&#10;\pagestyle{empty}&#10;\begin{document}&#10;&#10;\begin{eqnarray}&#10;(E_0+i\epsilon-T_R-V_{00})|\chi_0^\epsilon\rangle&#10;&amp;=&amp; V_{01}|\chi_1^\epsilon\rangle+i\epsilon|k_0\rangle&#10;\nonumber \\&#10;(E_1+i\epsilon-T_R-V_{11})|\chi_1^\epsilon\rangle&#10;&amp;=&amp; V_{10}|\chi_0^\epsilon\rangle \nonumber&#10;\end{eqnarray}&#10;&#10;&#10;&#10;\end{document}"/>
  <p:tag name="IGUANATEXSIZE" val="20"/>
  <p:tag name="IGUANATEXCURSOR" val="14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0.9487"/>
  <p:tag name="ORIGINALWIDTH" val="1839.52"/>
  <p:tag name="LATEXADDIN" val="\documentclass{article}&#10;\usepackage{amsmath}&#10;\pagestyle{empty}&#10;\begin{document}&#10;&#10;\begin{eqnarray}&#10;(E_0+i\epsilon-T_R-V_{00})|\chi_{k_0}^{(+)}\rangle &amp;=&amp; 0 \nonumber \\&#10;(E_1+i\epsilon-T_R-V_{11})|\chi_{k_1}^{(+)}\rangle &amp;=&amp; 0 \nonumber&#10;\end{eqnarray}&#10;&#10;&#10;\end{document}"/>
  <p:tag name="IGUANATEXSIZE" val="20"/>
  <p:tag name="IGUANATEXCURSOR" val="234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31742</TotalTime>
  <Words>3435</Words>
  <Application>Microsoft Office PowerPoint</Application>
  <PresentationFormat>화면 슬라이드 쇼(4:3)</PresentationFormat>
  <Paragraphs>752</Paragraphs>
  <Slides>102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1" baseType="lpstr">
      <vt:lpstr>Cordia New</vt:lpstr>
      <vt:lpstr>HY견고딕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Nuclear Reaction</vt:lpstr>
      <vt:lpstr>Nuclear Reaction</vt:lpstr>
      <vt:lpstr>Nuclear Reaction</vt:lpstr>
      <vt:lpstr>Nuclear Reaction</vt:lpstr>
      <vt:lpstr>Nuclear Reaction</vt:lpstr>
      <vt:lpstr>Kinematics 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Short review Scattering theory</vt:lpstr>
      <vt:lpstr>PowerPoint 프레젠테이션</vt:lpstr>
      <vt:lpstr>Coupled Channel</vt:lpstr>
      <vt:lpstr>Coupled Channel</vt:lpstr>
      <vt:lpstr>Coupled Channel</vt:lpstr>
      <vt:lpstr>Coupled Channel</vt:lpstr>
      <vt:lpstr>Coupled Channel</vt:lpstr>
      <vt:lpstr>Coupled Reaction Channel equation</vt:lpstr>
      <vt:lpstr>Coupled Reaction Channel equation</vt:lpstr>
      <vt:lpstr>Coupled Reaction Channel equation</vt:lpstr>
      <vt:lpstr>DWBA</vt:lpstr>
      <vt:lpstr>DWBA</vt:lpstr>
      <vt:lpstr>DWBA</vt:lpstr>
      <vt:lpstr>PowerPoint 프레젠테이션</vt:lpstr>
      <vt:lpstr>Optical potential </vt:lpstr>
      <vt:lpstr>Optical potential </vt:lpstr>
      <vt:lpstr>Optical potential 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ReactionGUI code</vt:lpstr>
      <vt:lpstr>Double Folding potential</vt:lpstr>
      <vt:lpstr>Double Folding potential</vt:lpstr>
      <vt:lpstr>Fitting OMP</vt:lpstr>
      <vt:lpstr>Fitting OMP</vt:lpstr>
      <vt:lpstr>Inelastic scattering</vt:lpstr>
      <vt:lpstr>Inelastic scattering</vt:lpstr>
      <vt:lpstr>Inelastic scattering</vt:lpstr>
      <vt:lpstr>Collective Rotation model</vt:lpstr>
      <vt:lpstr>Collective Rotation model</vt:lpstr>
      <vt:lpstr>Collective Rotation model</vt:lpstr>
      <vt:lpstr>Collective Rotation model</vt:lpstr>
      <vt:lpstr>Collective Rotation model</vt:lpstr>
      <vt:lpstr>Collective Vibration model</vt:lpstr>
      <vt:lpstr>Collective Vibration model</vt:lpstr>
      <vt:lpstr>ReactionGUI for collective inelastic scattering</vt:lpstr>
      <vt:lpstr>ReactionGUI for collective inelastic scattering</vt:lpstr>
      <vt:lpstr>ReactionGUI for collective inelastic scattering</vt:lpstr>
      <vt:lpstr>Inelastic scattering (cluster model)</vt:lpstr>
      <vt:lpstr>Inelastic scattering (cluster model)</vt:lpstr>
      <vt:lpstr>Overlap function</vt:lpstr>
      <vt:lpstr>Overlap function</vt:lpstr>
      <vt:lpstr>How many node for cluster? </vt:lpstr>
      <vt:lpstr>How many node for cluster? </vt:lpstr>
      <vt:lpstr>Asymptotic Normalization Coefficient</vt:lpstr>
      <vt:lpstr>Transfer Reaction</vt:lpstr>
      <vt:lpstr>Transfer Reaction as a spectroscopic tool</vt:lpstr>
      <vt:lpstr>Transfer Reaction in ReactionGUI</vt:lpstr>
      <vt:lpstr>Transfer Reaction in ReactionGUI</vt:lpstr>
      <vt:lpstr>Transfer Reaction in ReactionGUI</vt:lpstr>
      <vt:lpstr>PowerPoint 프레젠테이션</vt:lpstr>
      <vt:lpstr>Break up </vt:lpstr>
      <vt:lpstr>Break up </vt:lpstr>
      <vt:lpstr>Continuum W.f.</vt:lpstr>
      <vt:lpstr>Continuum discretization</vt:lpstr>
      <vt:lpstr>Continuum discretization</vt:lpstr>
      <vt:lpstr>CDCC</vt:lpstr>
      <vt:lpstr>CDCC</vt:lpstr>
      <vt:lpstr>CDCC</vt:lpstr>
      <vt:lpstr>ADWA</vt:lpstr>
      <vt:lpstr>ADWA</vt:lpstr>
      <vt:lpstr>ADWA</vt:lpstr>
      <vt:lpstr>PowerPoint 프레젠테이션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Knockoout in Eikonal approximation</vt:lpstr>
      <vt:lpstr>ReactionGUI with MOMDIS</vt:lpstr>
      <vt:lpstr>ReactionGUI with MOMDIS</vt:lpstr>
      <vt:lpstr>Fusion reaction</vt:lpstr>
      <vt:lpstr>Fusion reaction</vt:lpstr>
      <vt:lpstr>Fusion reaction</vt:lpstr>
      <vt:lpstr>Fusion reaction</vt:lpstr>
      <vt:lpstr>Fusion reaction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가속기부_001</dc:creator>
  <cp:lastModifiedBy>user</cp:lastModifiedBy>
  <cp:revision>719</cp:revision>
  <cp:lastPrinted>2019-03-25T07:50:09Z</cp:lastPrinted>
  <dcterms:created xsi:type="dcterms:W3CDTF">2013-07-10T02:34:07Z</dcterms:created>
  <dcterms:modified xsi:type="dcterms:W3CDTF">2021-02-19T09:25:53Z</dcterms:modified>
</cp:coreProperties>
</file>